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75" r:id="rId2"/>
    <p:sldId id="276" r:id="rId3"/>
    <p:sldId id="257" r:id="rId4"/>
    <p:sldId id="279" r:id="rId5"/>
    <p:sldId id="280" r:id="rId6"/>
    <p:sldId id="281" r:id="rId7"/>
    <p:sldId id="283" r:id="rId8"/>
    <p:sldId id="282" r:id="rId9"/>
    <p:sldId id="286" r:id="rId10"/>
    <p:sldId id="285" r:id="rId11"/>
    <p:sldId id="284" r:id="rId12"/>
    <p:sldId id="287" r:id="rId13"/>
    <p:sldId id="288" r:id="rId14"/>
    <p:sldId id="289" r:id="rId15"/>
    <p:sldId id="290" r:id="rId16"/>
    <p:sldId id="291" r:id="rId17"/>
    <p:sldId id="292" r:id="rId18"/>
    <p:sldId id="293" r:id="rId19"/>
    <p:sldId id="294"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99" d="100"/>
          <a:sy n="99" d="100"/>
        </p:scale>
        <p:origin x="33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6/14/2024</a:t>
            </a:fld>
            <a:endParaRPr lang="en-US"/>
          </a:p>
        </p:txBody>
      </p:sp>
      <p:sp>
        <p:nvSpPr>
          <p:cNvPr id="4" name="Footer Placeholder 3">
            <a:extLst>
              <a:ext uri="{FF2B5EF4-FFF2-40B4-BE49-F238E27FC236}">
                <a16:creationId xmlns:a16="http://schemas.microsoft.com/office/drawing/2014/main" xmlns=""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xmlns=""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6" name="Footer Placeholder 4">
            <a:extLst>
              <a:ext uri="{FF2B5EF4-FFF2-40B4-BE49-F238E27FC236}">
                <a16:creationId xmlns:a16="http://schemas.microsoft.com/office/drawing/2014/main" xmlns=""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xmlns=""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5" name="Footer Placeholder 4">
            <a:extLst>
              <a:ext uri="{FF2B5EF4-FFF2-40B4-BE49-F238E27FC236}">
                <a16:creationId xmlns:a16="http://schemas.microsoft.com/office/drawing/2014/main" xmlns=""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xmlns=""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xmlns=""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xmlns=""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xmlns=""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15" name="Footer Placeholder 4">
            <a:extLst>
              <a:ext uri="{FF2B5EF4-FFF2-40B4-BE49-F238E27FC236}">
                <a16:creationId xmlns:a16="http://schemas.microsoft.com/office/drawing/2014/main" xmlns=""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xmlns=""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xmlns=""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a:extLst>
              <a:ext uri="{FF2B5EF4-FFF2-40B4-BE49-F238E27FC236}">
                <a16:creationId xmlns:a16="http://schemas.microsoft.com/office/drawing/2014/main" xmlns=""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6">
            <a:extLst>
              <a:ext uri="{FF2B5EF4-FFF2-40B4-BE49-F238E27FC236}">
                <a16:creationId xmlns:a16="http://schemas.microsoft.com/office/drawing/2014/main" xmlns=""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xmlns=""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xmlns=""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xmlns=""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xmlns=""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17" name="Footer Placeholder 4">
            <a:extLst>
              <a:ext uri="{FF2B5EF4-FFF2-40B4-BE49-F238E27FC236}">
                <a16:creationId xmlns:a16="http://schemas.microsoft.com/office/drawing/2014/main" xmlns=""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xmlns=""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8" name="Footer Placeholder 4">
            <a:extLst>
              <a:ext uri="{FF2B5EF4-FFF2-40B4-BE49-F238E27FC236}">
                <a16:creationId xmlns:a16="http://schemas.microsoft.com/office/drawing/2014/main" xmlns=""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xmlns=""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xmlns=""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xmlns=""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xmlns=""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xmlns=""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xmlns=""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xmlns=""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17" name="Footer Placeholder 4">
            <a:extLst>
              <a:ext uri="{FF2B5EF4-FFF2-40B4-BE49-F238E27FC236}">
                <a16:creationId xmlns:a16="http://schemas.microsoft.com/office/drawing/2014/main" xmlns=""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xmlns=""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6/14/2024</a:t>
            </a:fld>
            <a:endParaRPr lang="en-US"/>
          </a:p>
        </p:txBody>
      </p:sp>
      <p:sp>
        <p:nvSpPr>
          <p:cNvPr id="8" name="Footer Placeholder 4">
            <a:extLst>
              <a:ext uri="{FF2B5EF4-FFF2-40B4-BE49-F238E27FC236}">
                <a16:creationId xmlns:a16="http://schemas.microsoft.com/office/drawing/2014/main" xmlns=""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xmlns=""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xmlns=""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xmlns=""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2C13FB8-70C3-2EE1-9755-C6A99CCAE2D8}"/>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xmlns="" id="{7DFD6E10-0FC4-4967-3169-2E03BA64FDD2}"/>
              </a:ext>
            </a:extLst>
          </p:cNvPr>
          <p:cNvSpPr>
            <a:spLocks noGrp="1"/>
          </p:cNvSpPr>
          <p:nvPr>
            <p:ph type="title"/>
          </p:nvPr>
        </p:nvSpPr>
        <p:spPr/>
        <p:txBody>
          <a:bodyPr/>
          <a:lstStyle/>
          <a:p>
            <a:r>
              <a:rPr lang="en-US" dirty="0"/>
              <a:t>4. Trigger </a:t>
            </a:r>
            <a:r>
              <a:rPr lang="en-US" dirty="0" err="1"/>
              <a:t>và</a:t>
            </a:r>
            <a:r>
              <a:rPr lang="en-US" dirty="0"/>
              <a:t> Role</a:t>
            </a:r>
            <a:endParaRPr lang="vi-VN" dirty="0"/>
          </a:p>
        </p:txBody>
      </p:sp>
      <p:sp>
        <p:nvSpPr>
          <p:cNvPr id="4" name="Content Placeholder 3">
            <a:extLst>
              <a:ext uri="{FF2B5EF4-FFF2-40B4-BE49-F238E27FC236}">
                <a16:creationId xmlns:a16="http://schemas.microsoft.com/office/drawing/2014/main" xmlns="" id="{8F6A29C9-4FE3-095C-6D8A-F5DE81F47C53}"/>
              </a:ext>
            </a:extLst>
          </p:cNvPr>
          <p:cNvSpPr>
            <a:spLocks noGrp="1"/>
          </p:cNvSpPr>
          <p:nvPr>
            <p:ph sz="quarter" idx="13"/>
          </p:nvPr>
        </p:nvSpPr>
        <p:spPr>
          <a:xfrm>
            <a:off x="234823" y="833627"/>
            <a:ext cx="8674100" cy="5303393"/>
          </a:xfrm>
        </p:spPr>
        <p:txBody>
          <a:bodyPr/>
          <a:lstStyle/>
          <a:p>
            <a:pPr marL="0" indent="0">
              <a:buNone/>
            </a:pPr>
            <a:r>
              <a:rPr lang="en-US" sz="3600" b="1" dirty="0"/>
              <a:t>4.2. Role</a:t>
            </a:r>
          </a:p>
          <a:p>
            <a:pPr>
              <a:buSzPct val="150000"/>
            </a:pPr>
            <a:r>
              <a:rPr lang="en-US" sz="2400" dirty="0" err="1"/>
              <a:t>Các</a:t>
            </a:r>
            <a:r>
              <a:rPr lang="en-US" sz="2400" dirty="0"/>
              <a:t> </a:t>
            </a:r>
            <a:r>
              <a:rPr lang="en-US" sz="2400" dirty="0" err="1"/>
              <a:t>loại</a:t>
            </a:r>
            <a:r>
              <a:rPr lang="en-US" sz="2400" dirty="0"/>
              <a:t> role </a:t>
            </a:r>
            <a:r>
              <a:rPr lang="en-US" sz="2400" dirty="0" err="1"/>
              <a:t>hiện</a:t>
            </a:r>
            <a:r>
              <a:rPr lang="en-US" sz="2400" dirty="0"/>
              <a:t> </a:t>
            </a:r>
            <a:r>
              <a:rPr lang="en-US" sz="2400" dirty="0" err="1"/>
              <a:t>có</a:t>
            </a:r>
            <a:r>
              <a:rPr lang="en-US" sz="2400" dirty="0"/>
              <a:t>: </a:t>
            </a:r>
          </a:p>
          <a:p>
            <a:pPr>
              <a:buFont typeface="Wingdings" panose="05000000000000000000" pitchFamily="2" charset="2"/>
              <a:buChar char="Ø"/>
            </a:pPr>
            <a:r>
              <a:rPr lang="en-US" sz="2400" dirty="0"/>
              <a:t>Dev: ALL</a:t>
            </a:r>
          </a:p>
          <a:p>
            <a:pPr>
              <a:buFont typeface="Wingdings" panose="05000000000000000000" pitchFamily="2" charset="2"/>
              <a:buChar char="Ø"/>
            </a:pPr>
            <a:r>
              <a:rPr lang="en-US" sz="2400" dirty="0" smtClean="0"/>
              <a:t>Manager</a:t>
            </a:r>
            <a:r>
              <a:rPr lang="en-US" sz="2400" dirty="0"/>
              <a:t>:</a:t>
            </a:r>
            <a:r>
              <a:rPr lang="en-US" sz="2400" dirty="0" smtClean="0"/>
              <a:t> </a:t>
            </a:r>
            <a:r>
              <a:rPr lang="en-US" sz="2400" dirty="0"/>
              <a:t>SELECT, UPDATE, DELETE, INSERT</a:t>
            </a:r>
          </a:p>
          <a:p>
            <a:pPr>
              <a:buFont typeface="Wingdings" panose="05000000000000000000" pitchFamily="2" charset="2"/>
              <a:buChar char="Ø"/>
            </a:pPr>
            <a:r>
              <a:rPr lang="en-US" sz="2400" dirty="0" smtClean="0"/>
              <a:t>Accountant: SELECT </a:t>
            </a:r>
            <a:endParaRPr lang="en-US" sz="2400" dirty="0"/>
          </a:p>
          <a:p>
            <a:pPr>
              <a:buFont typeface="Wingdings" panose="05000000000000000000" pitchFamily="2" charset="2"/>
              <a:buChar char="Ø"/>
            </a:pPr>
            <a:r>
              <a:rPr lang="en-US" sz="2400" dirty="0" smtClean="0"/>
              <a:t>Register</a:t>
            </a:r>
            <a:r>
              <a:rPr lang="en-US" sz="2400" dirty="0"/>
              <a:t>:</a:t>
            </a:r>
            <a:r>
              <a:rPr lang="en-US" sz="2400" dirty="0" smtClean="0"/>
              <a:t> </a:t>
            </a:r>
            <a:r>
              <a:rPr lang="en-US" sz="2400" dirty="0"/>
              <a:t>SELECT, INSERT, UPDATE </a:t>
            </a:r>
          </a:p>
          <a:p>
            <a:pPr>
              <a:buFont typeface="Wingdings" panose="05000000000000000000" pitchFamily="2" charset="2"/>
              <a:buChar char="Ø"/>
            </a:pPr>
            <a:r>
              <a:rPr lang="en-US" sz="2400" dirty="0" smtClean="0"/>
              <a:t>Reception: </a:t>
            </a:r>
            <a:r>
              <a:rPr lang="en-US" sz="2400" dirty="0"/>
              <a:t>SELECT Dorm Room Renting Student</a:t>
            </a:r>
            <a:endParaRPr lang="vi-VN" sz="3600" b="1" dirty="0"/>
          </a:p>
        </p:txBody>
      </p:sp>
    </p:spTree>
    <p:extLst>
      <p:ext uri="{BB962C8B-B14F-4D97-AF65-F5344CB8AC3E}">
        <p14:creationId xmlns:p14="http://schemas.microsoft.com/office/powerpoint/2010/main" val="1086593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4A0EB87-BBBF-5E94-AA20-EEB34F29560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xmlns="" id="{248B4948-822D-E2F7-7EA8-55C759561BC9}"/>
              </a:ext>
            </a:extLst>
          </p:cNvPr>
          <p:cNvSpPr>
            <a:spLocks noGrp="1"/>
          </p:cNvSpPr>
          <p:nvPr>
            <p:ph type="title"/>
          </p:nvPr>
        </p:nvSpPr>
        <p:spPr/>
        <p:txBody>
          <a:bodyPr/>
          <a:lstStyle/>
          <a:p>
            <a:r>
              <a:rPr lang="en-US" dirty="0"/>
              <a:t>5. </a:t>
            </a:r>
            <a:r>
              <a:rPr lang="en-US" dirty="0" err="1"/>
              <a:t>Các</a:t>
            </a:r>
            <a:r>
              <a:rPr lang="en-US" dirty="0"/>
              <a:t> </a:t>
            </a:r>
            <a:r>
              <a:rPr lang="en-US" dirty="0" err="1"/>
              <a:t>truy</a:t>
            </a:r>
            <a:r>
              <a:rPr lang="en-US" dirty="0"/>
              <a:t> </a:t>
            </a:r>
            <a:r>
              <a:rPr lang="en-US" dirty="0" err="1"/>
              <a:t>vấn</a:t>
            </a:r>
            <a:endParaRPr lang="vi-VN" dirty="0"/>
          </a:p>
        </p:txBody>
      </p:sp>
      <p:sp>
        <p:nvSpPr>
          <p:cNvPr id="4" name="Content Placeholder 3">
            <a:extLst>
              <a:ext uri="{FF2B5EF4-FFF2-40B4-BE49-F238E27FC236}">
                <a16:creationId xmlns:a16="http://schemas.microsoft.com/office/drawing/2014/main" xmlns="" id="{ED8C2BC0-099E-EA85-14E4-923DFAA94D52}"/>
              </a:ext>
            </a:extLst>
          </p:cNvPr>
          <p:cNvSpPr>
            <a:spLocks noGrp="1"/>
          </p:cNvSpPr>
          <p:nvPr>
            <p:ph sz="quarter" idx="13"/>
          </p:nvPr>
        </p:nvSpPr>
        <p:spPr/>
        <p:txBody>
          <a:bodyPr/>
          <a:lstStyle/>
          <a:p>
            <a:pPr>
              <a:buAutoNum type="arabicPeriod"/>
            </a:pPr>
            <a:r>
              <a:rPr lang="vi-VN" sz="2000" b="1" dirty="0"/>
              <a:t>Sắp xếp các phòng theo số lượng người </a:t>
            </a:r>
            <a:endParaRPr lang="en-US" sz="2000" b="1" dirty="0"/>
          </a:p>
          <a:p>
            <a:pPr marL="0" indent="0">
              <a:buNone/>
            </a:pPr>
            <a:endParaRPr lang="en-US" sz="1800" b="1" dirty="0"/>
          </a:p>
        </p:txBody>
      </p:sp>
      <p:pic>
        <p:nvPicPr>
          <p:cNvPr id="6" name="Picture 5">
            <a:extLst>
              <a:ext uri="{FF2B5EF4-FFF2-40B4-BE49-F238E27FC236}">
                <a16:creationId xmlns:a16="http://schemas.microsoft.com/office/drawing/2014/main" xmlns="" id="{7B0C5DBB-9ACD-355B-5CB3-48F49A3E9273}"/>
              </a:ext>
            </a:extLst>
          </p:cNvPr>
          <p:cNvPicPr>
            <a:picLocks noChangeAspect="1"/>
          </p:cNvPicPr>
          <p:nvPr/>
        </p:nvPicPr>
        <p:blipFill>
          <a:blip r:embed="rId2"/>
          <a:stretch>
            <a:fillRect/>
          </a:stretch>
        </p:blipFill>
        <p:spPr>
          <a:xfrm>
            <a:off x="99836" y="1453336"/>
            <a:ext cx="8944327" cy="4517158"/>
          </a:xfrm>
          <a:prstGeom prst="rect">
            <a:avLst/>
          </a:prstGeom>
        </p:spPr>
      </p:pic>
      <p:pic>
        <p:nvPicPr>
          <p:cNvPr id="5" name="Picture 4"/>
          <p:cNvPicPr>
            <a:picLocks noChangeAspect="1"/>
          </p:cNvPicPr>
          <p:nvPr/>
        </p:nvPicPr>
        <p:blipFill>
          <a:blip r:embed="rId3"/>
          <a:stretch>
            <a:fillRect/>
          </a:stretch>
        </p:blipFill>
        <p:spPr>
          <a:xfrm>
            <a:off x="99836" y="3025775"/>
            <a:ext cx="8944327" cy="2944720"/>
          </a:xfrm>
          <a:prstGeom prst="rect">
            <a:avLst/>
          </a:prstGeom>
        </p:spPr>
      </p:pic>
    </p:spTree>
    <p:extLst>
      <p:ext uri="{BB962C8B-B14F-4D97-AF65-F5344CB8AC3E}">
        <p14:creationId xmlns:p14="http://schemas.microsoft.com/office/powerpoint/2010/main" val="2626714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r>
              <a:rPr lang="en-US" dirty="0"/>
              <a:t>5. </a:t>
            </a:r>
            <a:r>
              <a:rPr lang="en-US" dirty="0" err="1"/>
              <a:t>Các</a:t>
            </a:r>
            <a:r>
              <a:rPr lang="en-US" dirty="0"/>
              <a:t> </a:t>
            </a:r>
            <a:r>
              <a:rPr lang="en-US" dirty="0" err="1"/>
              <a:t>truy</a:t>
            </a:r>
            <a:r>
              <a:rPr lang="en-US" dirty="0"/>
              <a:t> </a:t>
            </a:r>
            <a:r>
              <a:rPr lang="en-US" dirty="0" err="1"/>
              <a:t>vấn</a:t>
            </a:r>
            <a:endParaRPr lang="vi-VN" dirty="0"/>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dirty="0"/>
              <a:t>2. </a:t>
            </a:r>
            <a:r>
              <a:rPr lang="en-US" dirty="0" err="1"/>
              <a:t>Hiển</a:t>
            </a:r>
            <a:r>
              <a:rPr lang="en-US" dirty="0"/>
              <a:t> </a:t>
            </a:r>
            <a:r>
              <a:rPr lang="en-US" dirty="0" err="1"/>
              <a:t>thị</a:t>
            </a:r>
            <a:r>
              <a:rPr lang="en-US" dirty="0"/>
              <a:t> </a:t>
            </a:r>
            <a:r>
              <a:rPr lang="en-US" dirty="0" err="1"/>
              <a:t>tất</a:t>
            </a:r>
            <a:r>
              <a:rPr lang="en-US" dirty="0"/>
              <a:t> </a:t>
            </a:r>
            <a:r>
              <a:rPr lang="en-US" dirty="0" err="1"/>
              <a:t>cả</a:t>
            </a:r>
            <a:r>
              <a:rPr lang="en-US" dirty="0"/>
              <a:t> </a:t>
            </a:r>
            <a:r>
              <a:rPr lang="en-US" dirty="0" err="1"/>
              <a:t>thông</a:t>
            </a:r>
            <a:r>
              <a:rPr lang="en-US" dirty="0"/>
              <a:t> tin </a:t>
            </a:r>
            <a:r>
              <a:rPr lang="en-US" dirty="0" err="1"/>
              <a:t>của</a:t>
            </a:r>
            <a:r>
              <a:rPr lang="en-US" dirty="0"/>
              <a:t> 1 </a:t>
            </a:r>
            <a:r>
              <a:rPr lang="en-US" dirty="0" err="1"/>
              <a:t>sinh</a:t>
            </a:r>
            <a:r>
              <a:rPr lang="en-US" dirty="0"/>
              <a:t> </a:t>
            </a:r>
            <a:r>
              <a:rPr lang="en-US" dirty="0" err="1"/>
              <a:t>viên</a:t>
            </a:r>
            <a:endParaRPr lang="en-US" dirty="0"/>
          </a:p>
          <a:p>
            <a:pPr marL="0" indent="0">
              <a:buNone/>
            </a:pPr>
            <a:endParaRPr lang="vi-VN" dirty="0"/>
          </a:p>
        </p:txBody>
      </p:sp>
      <p:pic>
        <p:nvPicPr>
          <p:cNvPr id="6" name="Picture 5">
            <a:extLst>
              <a:ext uri="{FF2B5EF4-FFF2-40B4-BE49-F238E27FC236}">
                <a16:creationId xmlns:a16="http://schemas.microsoft.com/office/drawing/2014/main" xmlns="" id="{78B1B262-ADB3-60FA-5AA7-242BF75F874A}"/>
              </a:ext>
            </a:extLst>
          </p:cNvPr>
          <p:cNvPicPr>
            <a:picLocks noChangeAspect="1"/>
          </p:cNvPicPr>
          <p:nvPr/>
        </p:nvPicPr>
        <p:blipFill>
          <a:blip r:embed="rId2"/>
          <a:stretch>
            <a:fillRect/>
          </a:stretch>
        </p:blipFill>
        <p:spPr>
          <a:xfrm>
            <a:off x="0" y="1623060"/>
            <a:ext cx="9144000" cy="4091940"/>
          </a:xfrm>
          <a:prstGeom prst="rect">
            <a:avLst/>
          </a:prstGeom>
        </p:spPr>
      </p:pic>
    </p:spTree>
    <p:extLst>
      <p:ext uri="{BB962C8B-B14F-4D97-AF65-F5344CB8AC3E}">
        <p14:creationId xmlns:p14="http://schemas.microsoft.com/office/powerpoint/2010/main" val="893207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r>
              <a:rPr lang="en-US" dirty="0"/>
              <a:t>5. </a:t>
            </a:r>
            <a:r>
              <a:rPr lang="en-US" dirty="0" err="1"/>
              <a:t>Các</a:t>
            </a:r>
            <a:r>
              <a:rPr lang="en-US" dirty="0"/>
              <a:t> </a:t>
            </a:r>
            <a:r>
              <a:rPr lang="en-US" dirty="0" err="1"/>
              <a:t>truy</a:t>
            </a:r>
            <a:r>
              <a:rPr lang="en-US" dirty="0"/>
              <a:t> </a:t>
            </a:r>
            <a:r>
              <a:rPr lang="en-US" dirty="0" err="1"/>
              <a:t>vấn</a:t>
            </a:r>
            <a:endParaRPr lang="vi-VN" dirty="0"/>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b="1" dirty="0"/>
              <a:t>3. Thông tin chi </a:t>
            </a:r>
            <a:r>
              <a:rPr lang="en-US" b="1" dirty="0" err="1"/>
              <a:t>tiết</a:t>
            </a:r>
            <a:r>
              <a:rPr lang="en-US" b="1" dirty="0"/>
              <a:t> </a:t>
            </a:r>
            <a:r>
              <a:rPr lang="en-US" b="1" dirty="0" err="1"/>
              <a:t>về</a:t>
            </a:r>
            <a:r>
              <a:rPr lang="en-US" b="1" dirty="0"/>
              <a:t> </a:t>
            </a:r>
            <a:r>
              <a:rPr lang="en-US" b="1" dirty="0" err="1"/>
              <a:t>các</a:t>
            </a:r>
            <a:r>
              <a:rPr lang="en-US" b="1" dirty="0"/>
              <a:t> </a:t>
            </a:r>
            <a:r>
              <a:rPr lang="en-US" b="1" dirty="0" err="1"/>
              <a:t>nhà</a:t>
            </a:r>
            <a:r>
              <a:rPr lang="en-US" b="1" dirty="0"/>
              <a:t> </a:t>
            </a:r>
            <a:r>
              <a:rPr lang="en-US" b="1" dirty="0" err="1"/>
              <a:t>cung</a:t>
            </a:r>
            <a:r>
              <a:rPr lang="en-US" b="1" dirty="0"/>
              <a:t> </a:t>
            </a:r>
            <a:r>
              <a:rPr lang="en-US" b="1" dirty="0" err="1"/>
              <a:t>cấp</a:t>
            </a:r>
            <a:r>
              <a:rPr lang="en-US" b="1" dirty="0"/>
              <a:t> </a:t>
            </a:r>
            <a:r>
              <a:rPr lang="en-US" b="1" dirty="0" err="1"/>
              <a:t>và</a:t>
            </a:r>
            <a:r>
              <a:rPr lang="en-US" b="1" dirty="0"/>
              <a:t> </a:t>
            </a:r>
            <a:r>
              <a:rPr lang="en-US" b="1" dirty="0" err="1"/>
              <a:t>dịch</a:t>
            </a:r>
            <a:r>
              <a:rPr lang="en-US" b="1" dirty="0"/>
              <a:t> </a:t>
            </a:r>
            <a:r>
              <a:rPr lang="en-US" b="1" dirty="0" err="1"/>
              <a:t>vụ</a:t>
            </a:r>
            <a:r>
              <a:rPr lang="en-US" b="1" dirty="0"/>
              <a:t> </a:t>
            </a:r>
            <a:r>
              <a:rPr lang="en-US" b="1" dirty="0" err="1"/>
              <a:t>của</a:t>
            </a:r>
            <a:r>
              <a:rPr lang="en-US" b="1" dirty="0"/>
              <a:t> </a:t>
            </a:r>
            <a:r>
              <a:rPr lang="en-US" b="1" dirty="0" err="1"/>
              <a:t>họ</a:t>
            </a:r>
            <a:r>
              <a:rPr lang="en-US" b="1" dirty="0"/>
              <a:t>  </a:t>
            </a:r>
          </a:p>
          <a:p>
            <a:pPr marL="0" indent="0">
              <a:buNone/>
            </a:pPr>
            <a:endParaRPr lang="vi-VN" b="1" dirty="0"/>
          </a:p>
        </p:txBody>
      </p:sp>
      <p:pic>
        <p:nvPicPr>
          <p:cNvPr id="7" name="Picture 6">
            <a:extLst>
              <a:ext uri="{FF2B5EF4-FFF2-40B4-BE49-F238E27FC236}">
                <a16:creationId xmlns:a16="http://schemas.microsoft.com/office/drawing/2014/main" xmlns="" id="{4049450B-5A59-F523-7E78-5C06204BD1E6}"/>
              </a:ext>
            </a:extLst>
          </p:cNvPr>
          <p:cNvPicPr>
            <a:picLocks noChangeAspect="1"/>
          </p:cNvPicPr>
          <p:nvPr/>
        </p:nvPicPr>
        <p:blipFill>
          <a:blip r:embed="rId2"/>
          <a:stretch>
            <a:fillRect/>
          </a:stretch>
        </p:blipFill>
        <p:spPr>
          <a:xfrm>
            <a:off x="297180" y="1760220"/>
            <a:ext cx="8846820" cy="4096289"/>
          </a:xfrm>
          <a:prstGeom prst="rect">
            <a:avLst/>
          </a:prstGeom>
        </p:spPr>
      </p:pic>
    </p:spTree>
    <p:extLst>
      <p:ext uri="{BB962C8B-B14F-4D97-AF65-F5344CB8AC3E}">
        <p14:creationId xmlns:p14="http://schemas.microsoft.com/office/powerpoint/2010/main" val="1016888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r>
              <a:rPr lang="en-US" dirty="0"/>
              <a:t>5. </a:t>
            </a:r>
            <a:r>
              <a:rPr lang="en-US" dirty="0" err="1"/>
              <a:t>Các</a:t>
            </a:r>
            <a:r>
              <a:rPr lang="en-US" dirty="0"/>
              <a:t> </a:t>
            </a:r>
            <a:r>
              <a:rPr lang="en-US" dirty="0" err="1"/>
              <a:t>truy</a:t>
            </a:r>
            <a:r>
              <a:rPr lang="en-US" dirty="0"/>
              <a:t> </a:t>
            </a:r>
            <a:r>
              <a:rPr lang="en-US" dirty="0" err="1"/>
              <a:t>vấn</a:t>
            </a:r>
            <a:endParaRPr lang="vi-VN" dirty="0"/>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dirty="0"/>
              <a:t>4. </a:t>
            </a:r>
            <a:r>
              <a:rPr lang="en-US" dirty="0" err="1"/>
              <a:t>Hiện</a:t>
            </a:r>
            <a:r>
              <a:rPr lang="en-US" dirty="0"/>
              <a:t> </a:t>
            </a:r>
            <a:r>
              <a:rPr lang="en-US" dirty="0" err="1"/>
              <a:t>thông</a:t>
            </a:r>
            <a:r>
              <a:rPr lang="en-US" dirty="0"/>
              <a:t> tin </a:t>
            </a:r>
            <a:r>
              <a:rPr lang="en-US" dirty="0" err="1"/>
              <a:t>của</a:t>
            </a:r>
            <a:r>
              <a:rPr lang="en-US" dirty="0"/>
              <a:t> </a:t>
            </a:r>
            <a:r>
              <a:rPr lang="en-US" dirty="0" err="1"/>
              <a:t>tất</a:t>
            </a:r>
            <a:r>
              <a:rPr lang="en-US" dirty="0"/>
              <a:t> </a:t>
            </a:r>
            <a:r>
              <a:rPr lang="en-US" dirty="0" err="1"/>
              <a:t>cả</a:t>
            </a:r>
            <a:r>
              <a:rPr lang="en-US" dirty="0"/>
              <a:t> </a:t>
            </a:r>
            <a:r>
              <a:rPr lang="en-US" dirty="0" err="1"/>
              <a:t>sinh</a:t>
            </a:r>
            <a:r>
              <a:rPr lang="en-US" dirty="0"/>
              <a:t> </a:t>
            </a:r>
            <a:r>
              <a:rPr lang="en-US" dirty="0" err="1"/>
              <a:t>viên</a:t>
            </a:r>
            <a:r>
              <a:rPr lang="en-US" dirty="0"/>
              <a:t> ở </a:t>
            </a:r>
            <a:r>
              <a:rPr lang="en-US" dirty="0" err="1"/>
              <a:t>thành</a:t>
            </a:r>
            <a:r>
              <a:rPr lang="en-US" dirty="0"/>
              <a:t> </a:t>
            </a:r>
            <a:r>
              <a:rPr lang="en-US" dirty="0" err="1"/>
              <a:t>phố</a:t>
            </a:r>
            <a:r>
              <a:rPr lang="en-US" dirty="0"/>
              <a:t> xxx</a:t>
            </a:r>
          </a:p>
          <a:p>
            <a:pPr marL="0" indent="0">
              <a:buNone/>
            </a:pPr>
            <a:endParaRPr lang="vi-VN" dirty="0"/>
          </a:p>
        </p:txBody>
      </p:sp>
      <p:pic>
        <p:nvPicPr>
          <p:cNvPr id="7" name="Picture 6">
            <a:extLst>
              <a:ext uri="{FF2B5EF4-FFF2-40B4-BE49-F238E27FC236}">
                <a16:creationId xmlns:a16="http://schemas.microsoft.com/office/drawing/2014/main" xmlns="" id="{3B3337C1-EA7B-DC32-BBB6-019F4ABDFCEE}"/>
              </a:ext>
            </a:extLst>
          </p:cNvPr>
          <p:cNvPicPr>
            <a:picLocks noChangeAspect="1"/>
          </p:cNvPicPr>
          <p:nvPr/>
        </p:nvPicPr>
        <p:blipFill>
          <a:blip r:embed="rId2"/>
          <a:stretch>
            <a:fillRect/>
          </a:stretch>
        </p:blipFill>
        <p:spPr>
          <a:xfrm>
            <a:off x="186690" y="1406973"/>
            <a:ext cx="8770620" cy="4648200"/>
          </a:xfrm>
          <a:prstGeom prst="rect">
            <a:avLst/>
          </a:prstGeom>
        </p:spPr>
      </p:pic>
      <p:pic>
        <p:nvPicPr>
          <p:cNvPr id="5" name="Picture 4"/>
          <p:cNvPicPr>
            <a:picLocks noChangeAspect="1"/>
          </p:cNvPicPr>
          <p:nvPr/>
        </p:nvPicPr>
        <p:blipFill>
          <a:blip r:embed="rId3"/>
          <a:stretch>
            <a:fillRect/>
          </a:stretch>
        </p:blipFill>
        <p:spPr>
          <a:xfrm>
            <a:off x="186690" y="3072233"/>
            <a:ext cx="8722233" cy="2982940"/>
          </a:xfrm>
          <a:prstGeom prst="rect">
            <a:avLst/>
          </a:prstGeom>
        </p:spPr>
      </p:pic>
    </p:spTree>
    <p:extLst>
      <p:ext uri="{BB962C8B-B14F-4D97-AF65-F5344CB8AC3E}">
        <p14:creationId xmlns:p14="http://schemas.microsoft.com/office/powerpoint/2010/main" val="2126692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r>
              <a:rPr lang="en-US" dirty="0"/>
              <a:t>5. </a:t>
            </a:r>
            <a:r>
              <a:rPr lang="en-US" dirty="0" err="1"/>
              <a:t>Các</a:t>
            </a:r>
            <a:r>
              <a:rPr lang="en-US" dirty="0"/>
              <a:t> </a:t>
            </a:r>
            <a:r>
              <a:rPr lang="en-US" dirty="0" err="1"/>
              <a:t>truy</a:t>
            </a:r>
            <a:r>
              <a:rPr lang="en-US" dirty="0"/>
              <a:t> </a:t>
            </a:r>
            <a:r>
              <a:rPr lang="en-US" dirty="0" err="1"/>
              <a:t>vấn</a:t>
            </a:r>
            <a:endParaRPr lang="vi-VN" dirty="0"/>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dirty="0"/>
              <a:t>5. </a:t>
            </a:r>
            <a:r>
              <a:rPr lang="vi-VN" dirty="0"/>
              <a:t>tên của sv đã thuê phòng nhưng chưa đăng kí dịch vụ</a:t>
            </a:r>
            <a:r>
              <a:rPr lang="en-US" dirty="0"/>
              <a:t> </a:t>
            </a:r>
          </a:p>
        </p:txBody>
      </p:sp>
      <p:pic>
        <p:nvPicPr>
          <p:cNvPr id="7" name="Picture 6">
            <a:extLst>
              <a:ext uri="{FF2B5EF4-FFF2-40B4-BE49-F238E27FC236}">
                <a16:creationId xmlns:a16="http://schemas.microsoft.com/office/drawing/2014/main" xmlns="" id="{03F7BBFF-0FD8-F840-476C-72077AEE784A}"/>
              </a:ext>
            </a:extLst>
          </p:cNvPr>
          <p:cNvPicPr>
            <a:picLocks noChangeAspect="1"/>
          </p:cNvPicPr>
          <p:nvPr/>
        </p:nvPicPr>
        <p:blipFill>
          <a:blip r:embed="rId2"/>
          <a:stretch>
            <a:fillRect/>
          </a:stretch>
        </p:blipFill>
        <p:spPr>
          <a:xfrm>
            <a:off x="234823" y="1790311"/>
            <a:ext cx="8435760" cy="4226442"/>
          </a:xfrm>
          <a:prstGeom prst="rect">
            <a:avLst/>
          </a:prstGeom>
        </p:spPr>
      </p:pic>
    </p:spTree>
    <p:extLst>
      <p:ext uri="{BB962C8B-B14F-4D97-AF65-F5344CB8AC3E}">
        <p14:creationId xmlns:p14="http://schemas.microsoft.com/office/powerpoint/2010/main" val="1127494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endParaRPr lang="vi-VN"/>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sz="1400" dirty="0"/>
              <a:t>6. </a:t>
            </a:r>
            <a:r>
              <a:rPr lang="en-US" sz="1400" dirty="0" err="1"/>
              <a:t>Xóa</a:t>
            </a:r>
            <a:r>
              <a:rPr lang="en-US" sz="1400" dirty="0"/>
              <a:t> </a:t>
            </a:r>
            <a:r>
              <a:rPr lang="en-US" sz="1400" dirty="0" err="1"/>
              <a:t>mọi</a:t>
            </a:r>
            <a:r>
              <a:rPr lang="en-US" sz="1400" dirty="0"/>
              <a:t> </a:t>
            </a:r>
            <a:r>
              <a:rPr lang="en-US" sz="1400" dirty="0" err="1"/>
              <a:t>thông</a:t>
            </a:r>
            <a:r>
              <a:rPr lang="en-US" sz="1400" dirty="0"/>
              <a:t> tin </a:t>
            </a:r>
            <a:r>
              <a:rPr lang="en-US" sz="1400" dirty="0" err="1"/>
              <a:t>liên</a:t>
            </a:r>
            <a:r>
              <a:rPr lang="en-US" sz="1400" dirty="0"/>
              <a:t> </a:t>
            </a:r>
            <a:r>
              <a:rPr lang="en-US" sz="1400" dirty="0" err="1"/>
              <a:t>quan</a:t>
            </a:r>
            <a:r>
              <a:rPr lang="en-US" sz="1400" dirty="0"/>
              <a:t> </a:t>
            </a:r>
            <a:r>
              <a:rPr lang="en-US" sz="1400" dirty="0" err="1"/>
              <a:t>đến</a:t>
            </a:r>
            <a:r>
              <a:rPr lang="en-US" sz="1400" dirty="0"/>
              <a:t> </a:t>
            </a:r>
            <a:r>
              <a:rPr lang="en-US" sz="1400" dirty="0" err="1"/>
              <a:t>sinh</a:t>
            </a:r>
            <a:r>
              <a:rPr lang="en-US" sz="1400" dirty="0"/>
              <a:t> </a:t>
            </a:r>
            <a:r>
              <a:rPr lang="en-US" sz="1400" dirty="0" err="1"/>
              <a:t>viên</a:t>
            </a:r>
            <a:r>
              <a:rPr lang="en-US" sz="1400" dirty="0"/>
              <a:t> </a:t>
            </a:r>
            <a:r>
              <a:rPr lang="en-US" sz="1400" dirty="0" err="1"/>
              <a:t>có</a:t>
            </a:r>
            <a:r>
              <a:rPr lang="en-US" sz="1400" dirty="0"/>
              <a:t> ID </a:t>
            </a:r>
            <a:r>
              <a:rPr lang="en-US" sz="1400" dirty="0" err="1"/>
              <a:t>nhập</a:t>
            </a:r>
            <a:r>
              <a:rPr lang="en-US" sz="1400" dirty="0"/>
              <a:t> </a:t>
            </a:r>
            <a:r>
              <a:rPr lang="en-US" sz="1400" dirty="0" err="1"/>
              <a:t>vào</a:t>
            </a:r>
            <a:endParaRPr lang="en-US" sz="1400" dirty="0"/>
          </a:p>
          <a:p>
            <a:pPr>
              <a:buFontTx/>
              <a:buChar char="-"/>
            </a:pPr>
            <a:r>
              <a:rPr lang="en-US" sz="1400" dirty="0"/>
              <a:t>Call </a:t>
            </a:r>
            <a:r>
              <a:rPr lang="en-US" sz="1400" dirty="0" err="1"/>
              <a:t>delete_student</a:t>
            </a:r>
            <a:r>
              <a:rPr lang="en-US" sz="1400" dirty="0"/>
              <a:t>(</a:t>
            </a:r>
            <a:r>
              <a:rPr lang="en-US" sz="1400" dirty="0" err="1"/>
              <a:t>student_id</a:t>
            </a:r>
            <a:r>
              <a:rPr lang="en-US" sz="1400" dirty="0"/>
              <a:t>)</a:t>
            </a:r>
          </a:p>
          <a:p>
            <a:pPr marL="0" indent="0">
              <a:buNone/>
            </a:pPr>
            <a:r>
              <a:rPr lang="en-US" sz="1400" dirty="0"/>
              <a:t>7. </a:t>
            </a:r>
            <a:r>
              <a:rPr lang="en-US" sz="1400" dirty="0" err="1"/>
              <a:t>Truy</a:t>
            </a:r>
            <a:r>
              <a:rPr lang="en-US" sz="1400" dirty="0"/>
              <a:t> </a:t>
            </a:r>
            <a:r>
              <a:rPr lang="en-US" sz="1400" dirty="0" err="1"/>
              <a:t>vấn</a:t>
            </a:r>
            <a:r>
              <a:rPr lang="en-US" sz="1400" dirty="0"/>
              <a:t> </a:t>
            </a:r>
            <a:r>
              <a:rPr lang="en-US" sz="1400" dirty="0" err="1"/>
              <a:t>nhân</a:t>
            </a:r>
            <a:r>
              <a:rPr lang="en-US" sz="1400" dirty="0"/>
              <a:t> </a:t>
            </a:r>
            <a:r>
              <a:rPr lang="en-US" sz="1400" dirty="0" err="1"/>
              <a:t>viên</a:t>
            </a:r>
            <a:r>
              <a:rPr lang="en-US" sz="1400" dirty="0"/>
              <a:t> </a:t>
            </a:r>
            <a:r>
              <a:rPr lang="en-US" sz="1400" dirty="0" err="1"/>
              <a:t>theo</a:t>
            </a:r>
            <a:r>
              <a:rPr lang="en-US" sz="1400" dirty="0"/>
              <a:t> </a:t>
            </a:r>
            <a:r>
              <a:rPr lang="en-US" sz="1400" dirty="0" err="1"/>
              <a:t>mã</a:t>
            </a:r>
            <a:r>
              <a:rPr lang="en-US" sz="1400" dirty="0"/>
              <a:t> </a:t>
            </a:r>
            <a:r>
              <a:rPr lang="en-US" sz="1400" dirty="0" err="1"/>
              <a:t>tòa</a:t>
            </a:r>
            <a:endParaRPr lang="en-US" sz="1400" dirty="0"/>
          </a:p>
          <a:p>
            <a:pPr marL="0" indent="0">
              <a:buNone/>
            </a:pPr>
            <a:r>
              <a:rPr lang="en-US" sz="1400" dirty="0"/>
              <a:t>- </a:t>
            </a:r>
            <a:r>
              <a:rPr lang="en-US" sz="1400" dirty="0" smtClean="0"/>
              <a:t>Call </a:t>
            </a:r>
            <a:r>
              <a:rPr lang="en-US" sz="1400" dirty="0" err="1" smtClean="0"/>
              <a:t>get_staff_info</a:t>
            </a:r>
            <a:r>
              <a:rPr lang="en-US" sz="1400" dirty="0" smtClean="0"/>
              <a:t>(</a:t>
            </a:r>
            <a:r>
              <a:rPr lang="en-US" sz="1400" dirty="0" err="1" smtClean="0"/>
              <a:t>dorm_id</a:t>
            </a:r>
            <a:r>
              <a:rPr lang="en-US" sz="1400" dirty="0" smtClean="0"/>
              <a:t>);</a:t>
            </a:r>
          </a:p>
          <a:p>
            <a:pPr marL="0" indent="0">
              <a:buNone/>
            </a:pPr>
            <a:r>
              <a:rPr lang="en-US" sz="1400" dirty="0" smtClean="0"/>
              <a:t>8. </a:t>
            </a:r>
            <a:r>
              <a:rPr lang="en-US" sz="1400" dirty="0" err="1" smtClean="0"/>
              <a:t>Thêm</a:t>
            </a:r>
            <a:r>
              <a:rPr lang="en-US" sz="1400" dirty="0" smtClean="0"/>
              <a:t> </a:t>
            </a:r>
            <a:r>
              <a:rPr lang="en-US" sz="1400" dirty="0" err="1" smtClean="0"/>
              <a:t>dịch</a:t>
            </a:r>
            <a:r>
              <a:rPr lang="en-US" sz="1400" dirty="0" smtClean="0"/>
              <a:t> </a:t>
            </a:r>
            <a:r>
              <a:rPr lang="en-US" sz="1400" dirty="0" err="1" smtClean="0"/>
              <a:t>vụ</a:t>
            </a:r>
            <a:r>
              <a:rPr lang="en-US" sz="1400" dirty="0" smtClean="0"/>
              <a:t> </a:t>
            </a:r>
            <a:r>
              <a:rPr lang="en-US" sz="1400" dirty="0" err="1" smtClean="0"/>
              <a:t>mới</a:t>
            </a:r>
            <a:r>
              <a:rPr lang="en-US" sz="1400" dirty="0" smtClean="0"/>
              <a:t> </a:t>
            </a:r>
            <a:r>
              <a:rPr lang="en-US" sz="1400" dirty="0" err="1" smtClean="0"/>
              <a:t>vào</a:t>
            </a:r>
            <a:r>
              <a:rPr lang="en-US" sz="1400" dirty="0" smtClean="0"/>
              <a:t> </a:t>
            </a:r>
            <a:r>
              <a:rPr lang="en-US" sz="1400" dirty="0" err="1" smtClean="0"/>
              <a:t>bảng</a:t>
            </a:r>
            <a:r>
              <a:rPr lang="en-US" sz="1400" dirty="0" smtClean="0"/>
              <a:t> Service</a:t>
            </a:r>
          </a:p>
          <a:p>
            <a:pPr>
              <a:buFontTx/>
              <a:buChar char="-"/>
            </a:pPr>
            <a:r>
              <a:rPr lang="en-US" sz="1400" dirty="0" smtClean="0"/>
              <a:t>Call </a:t>
            </a:r>
            <a:r>
              <a:rPr lang="en-US" sz="1400" dirty="0" err="1"/>
              <a:t>add_new_service</a:t>
            </a:r>
            <a:r>
              <a:rPr lang="en-US" sz="1400" dirty="0"/>
              <a:t>(  </a:t>
            </a:r>
            <a:r>
              <a:rPr lang="en-US" sz="1400" dirty="0" err="1"/>
              <a:t>p_service_id</a:t>
            </a:r>
            <a:r>
              <a:rPr lang="en-US" sz="1400" dirty="0"/>
              <a:t> ,</a:t>
            </a:r>
            <a:r>
              <a:rPr lang="en-US" sz="1400" dirty="0" err="1"/>
              <a:t>p_provider_id</a:t>
            </a:r>
            <a:r>
              <a:rPr lang="en-US" sz="1400" dirty="0"/>
              <a:t> , </a:t>
            </a:r>
            <a:r>
              <a:rPr lang="en-US" sz="1400" dirty="0" err="1"/>
              <a:t>p_service_name</a:t>
            </a:r>
            <a:r>
              <a:rPr lang="en-US" sz="1400" dirty="0"/>
              <a:t> , </a:t>
            </a:r>
            <a:r>
              <a:rPr lang="en-US" sz="1400" dirty="0" err="1"/>
              <a:t>p_service_price</a:t>
            </a:r>
            <a:r>
              <a:rPr lang="en-US" sz="1400" dirty="0"/>
              <a:t> , </a:t>
            </a:r>
            <a:r>
              <a:rPr lang="en-US" sz="1400" dirty="0" err="1"/>
              <a:t>p_service_description</a:t>
            </a:r>
            <a:r>
              <a:rPr lang="en-US" sz="1400" dirty="0"/>
              <a:t> );</a:t>
            </a:r>
          </a:p>
          <a:p>
            <a:pPr marL="0" indent="0">
              <a:buNone/>
            </a:pPr>
            <a:r>
              <a:rPr lang="en-US" sz="1400" dirty="0"/>
              <a:t>9.  </a:t>
            </a:r>
            <a:r>
              <a:rPr lang="en-US" sz="1400" dirty="0" err="1"/>
              <a:t>Hiển</a:t>
            </a:r>
            <a:r>
              <a:rPr lang="en-US" sz="1400" dirty="0"/>
              <a:t> </a:t>
            </a:r>
            <a:r>
              <a:rPr lang="en-US" sz="1400" dirty="0" err="1"/>
              <a:t>thị</a:t>
            </a:r>
            <a:r>
              <a:rPr lang="en-US" sz="1400" dirty="0"/>
              <a:t> </a:t>
            </a:r>
            <a:r>
              <a:rPr lang="en-US" sz="1400" dirty="0" err="1"/>
              <a:t>tất</a:t>
            </a:r>
            <a:r>
              <a:rPr lang="en-US" sz="1400" dirty="0"/>
              <a:t> </a:t>
            </a:r>
            <a:r>
              <a:rPr lang="en-US" sz="1400" dirty="0" err="1"/>
              <a:t>cả</a:t>
            </a:r>
            <a:r>
              <a:rPr lang="en-US" sz="1400" dirty="0"/>
              <a:t> </a:t>
            </a:r>
            <a:r>
              <a:rPr lang="en-US" sz="1400" dirty="0" err="1"/>
              <a:t>sinh</a:t>
            </a:r>
            <a:r>
              <a:rPr lang="en-US" sz="1400" dirty="0"/>
              <a:t> </a:t>
            </a:r>
            <a:r>
              <a:rPr lang="en-US" sz="1400" dirty="0" err="1"/>
              <a:t>viên</a:t>
            </a:r>
            <a:r>
              <a:rPr lang="en-US" sz="1400" dirty="0"/>
              <a:t> </a:t>
            </a:r>
            <a:r>
              <a:rPr lang="en-US" sz="1400" dirty="0" err="1"/>
              <a:t>theo</a:t>
            </a:r>
            <a:r>
              <a:rPr lang="en-US" sz="1400" dirty="0"/>
              <a:t> </a:t>
            </a:r>
            <a:r>
              <a:rPr lang="en-US" sz="1400" dirty="0" err="1"/>
              <a:t>giới</a:t>
            </a:r>
            <a:r>
              <a:rPr lang="en-US" sz="1400" dirty="0"/>
              <a:t> </a:t>
            </a:r>
            <a:r>
              <a:rPr lang="en-US" sz="1400" dirty="0" err="1"/>
              <a:t>tính</a:t>
            </a:r>
            <a:endParaRPr lang="en-US" sz="1400" dirty="0"/>
          </a:p>
          <a:p>
            <a:pPr>
              <a:buFontTx/>
              <a:buChar char="-"/>
            </a:pPr>
            <a:r>
              <a:rPr lang="en-US" sz="1400" dirty="0"/>
              <a:t>Call </a:t>
            </a:r>
            <a:r>
              <a:rPr lang="en-US" sz="1400" dirty="0" err="1"/>
              <a:t>get_sexual_students</a:t>
            </a:r>
            <a:r>
              <a:rPr lang="en-US" sz="1400" dirty="0"/>
              <a:t>(IN sexual ) ;</a:t>
            </a:r>
          </a:p>
          <a:p>
            <a:pPr marL="0" indent="0">
              <a:buNone/>
            </a:pPr>
            <a:r>
              <a:rPr lang="en-US" sz="1400" dirty="0"/>
              <a:t>10. </a:t>
            </a:r>
            <a:r>
              <a:rPr lang="en-US" sz="1400" dirty="0" err="1"/>
              <a:t>Tính</a:t>
            </a:r>
            <a:r>
              <a:rPr lang="en-US" sz="1400" dirty="0"/>
              <a:t> </a:t>
            </a:r>
            <a:r>
              <a:rPr lang="en-US" sz="1400" dirty="0" err="1"/>
              <a:t>toán</a:t>
            </a:r>
            <a:r>
              <a:rPr lang="en-US" sz="1400" dirty="0"/>
              <a:t> </a:t>
            </a:r>
            <a:r>
              <a:rPr lang="en-US" sz="1400" dirty="0" err="1"/>
              <a:t>tỷ</a:t>
            </a:r>
            <a:r>
              <a:rPr lang="en-US" sz="1400" dirty="0"/>
              <a:t> </a:t>
            </a:r>
            <a:r>
              <a:rPr lang="en-US" sz="1400" dirty="0" err="1"/>
              <a:t>lệ</a:t>
            </a:r>
            <a:r>
              <a:rPr lang="en-US" sz="1400" dirty="0"/>
              <a:t> </a:t>
            </a:r>
            <a:r>
              <a:rPr lang="en-US" sz="1400" dirty="0" err="1"/>
              <a:t>lấp</a:t>
            </a:r>
            <a:r>
              <a:rPr lang="en-US" sz="1400" dirty="0"/>
              <a:t> </a:t>
            </a:r>
            <a:r>
              <a:rPr lang="en-US" sz="1400" dirty="0" err="1"/>
              <a:t>đầy</a:t>
            </a:r>
            <a:r>
              <a:rPr lang="en-US" sz="1400" dirty="0"/>
              <a:t> </a:t>
            </a:r>
            <a:r>
              <a:rPr lang="en-US" sz="1400" dirty="0" err="1"/>
              <a:t>kí</a:t>
            </a:r>
            <a:r>
              <a:rPr lang="en-US" sz="1400" dirty="0"/>
              <a:t> </a:t>
            </a:r>
            <a:r>
              <a:rPr lang="en-US" sz="1400" dirty="0" err="1"/>
              <a:t>túc</a:t>
            </a:r>
            <a:r>
              <a:rPr lang="en-US" sz="1400" dirty="0"/>
              <a:t> </a:t>
            </a:r>
            <a:r>
              <a:rPr lang="en-US" sz="1400" dirty="0" err="1"/>
              <a:t>xá</a:t>
            </a:r>
            <a:endParaRPr lang="en-US" sz="1400" dirty="0"/>
          </a:p>
          <a:p>
            <a:pPr>
              <a:buFontTx/>
              <a:buChar char="-"/>
            </a:pPr>
            <a:r>
              <a:rPr lang="en-US" sz="1400" dirty="0"/>
              <a:t>Call </a:t>
            </a:r>
            <a:r>
              <a:rPr lang="en-US" sz="1400" dirty="0" err="1"/>
              <a:t>get_dorm_occupancy_rates</a:t>
            </a:r>
            <a:r>
              <a:rPr lang="en-US" sz="1400" dirty="0"/>
              <a:t>();</a:t>
            </a:r>
          </a:p>
          <a:p>
            <a:pPr marL="0" indent="0">
              <a:buNone/>
            </a:pPr>
            <a:r>
              <a:rPr lang="en-US" sz="1400" dirty="0"/>
              <a:t>11. </a:t>
            </a:r>
            <a:r>
              <a:rPr lang="en-US" sz="1400" dirty="0" err="1"/>
              <a:t>Kiểm</a:t>
            </a:r>
            <a:r>
              <a:rPr lang="en-US" sz="1400" dirty="0"/>
              <a:t> </a:t>
            </a:r>
            <a:r>
              <a:rPr lang="en-US" sz="1400" dirty="0" err="1"/>
              <a:t>tra</a:t>
            </a:r>
            <a:r>
              <a:rPr lang="en-US" sz="1400" dirty="0"/>
              <a:t> </a:t>
            </a:r>
            <a:r>
              <a:rPr lang="en-US" sz="1400" dirty="0" err="1"/>
              <a:t>các</a:t>
            </a:r>
            <a:r>
              <a:rPr lang="en-US" sz="1400" dirty="0"/>
              <a:t> </a:t>
            </a:r>
            <a:r>
              <a:rPr lang="en-US" sz="1400" dirty="0" err="1"/>
              <a:t>sự</a:t>
            </a:r>
            <a:r>
              <a:rPr lang="en-US" sz="1400" dirty="0"/>
              <a:t> </a:t>
            </a:r>
            <a:r>
              <a:rPr lang="en-US" sz="1400" dirty="0" err="1"/>
              <a:t>cố</a:t>
            </a:r>
            <a:r>
              <a:rPr lang="en-US" sz="1400" dirty="0"/>
              <a:t> </a:t>
            </a:r>
            <a:r>
              <a:rPr lang="en-US" sz="1400" dirty="0" err="1"/>
              <a:t>xảy</a:t>
            </a:r>
            <a:r>
              <a:rPr lang="en-US" sz="1400" dirty="0"/>
              <a:t> </a:t>
            </a:r>
            <a:r>
              <a:rPr lang="en-US" sz="1400" dirty="0" err="1"/>
              <a:t>ra</a:t>
            </a:r>
            <a:r>
              <a:rPr lang="en-US" sz="1400" dirty="0"/>
              <a:t> </a:t>
            </a:r>
            <a:r>
              <a:rPr lang="en-US" sz="1400" dirty="0" err="1"/>
              <a:t>vào</a:t>
            </a:r>
            <a:r>
              <a:rPr lang="en-US" sz="1400" dirty="0"/>
              <a:t> </a:t>
            </a:r>
            <a:r>
              <a:rPr lang="en-US" sz="1400" dirty="0" err="1"/>
              <a:t>ngày</a:t>
            </a:r>
            <a:r>
              <a:rPr lang="en-US" sz="1400" dirty="0"/>
              <a:t> </a:t>
            </a:r>
            <a:r>
              <a:rPr lang="en-US" sz="1400" dirty="0" err="1"/>
              <a:t>tháng</a:t>
            </a:r>
            <a:r>
              <a:rPr lang="en-US" sz="1400" dirty="0"/>
              <a:t> </a:t>
            </a:r>
            <a:r>
              <a:rPr lang="en-US" sz="1400" dirty="0" err="1"/>
              <a:t>nhập</a:t>
            </a:r>
            <a:r>
              <a:rPr lang="en-US" sz="1400" dirty="0"/>
              <a:t> </a:t>
            </a:r>
            <a:r>
              <a:rPr lang="en-US" sz="1400" dirty="0" err="1"/>
              <a:t>vào</a:t>
            </a:r>
            <a:endParaRPr lang="en-US" sz="1400" dirty="0"/>
          </a:p>
          <a:p>
            <a:pPr>
              <a:buFontTx/>
              <a:buChar char="-"/>
            </a:pPr>
            <a:r>
              <a:rPr lang="en-US" sz="1400" dirty="0"/>
              <a:t>Call </a:t>
            </a:r>
            <a:r>
              <a:rPr lang="en-US" sz="1400" dirty="0" err="1"/>
              <a:t>get_incidents_by_month_year</a:t>
            </a:r>
            <a:r>
              <a:rPr lang="en-US" sz="1400" dirty="0"/>
              <a:t>( </a:t>
            </a:r>
            <a:r>
              <a:rPr lang="en-US" sz="1400" dirty="0" err="1"/>
              <a:t>report_year</a:t>
            </a:r>
            <a:r>
              <a:rPr lang="en-US" sz="1400" dirty="0"/>
              <a:t> , </a:t>
            </a:r>
            <a:r>
              <a:rPr lang="en-US" sz="1400" dirty="0" err="1"/>
              <a:t>report_month</a:t>
            </a:r>
            <a:r>
              <a:rPr lang="en-US" sz="1400" dirty="0"/>
              <a:t>  );</a:t>
            </a:r>
          </a:p>
          <a:p>
            <a:pPr marL="0" indent="0">
              <a:buNone/>
            </a:pPr>
            <a:r>
              <a:rPr lang="en-US" sz="1400" dirty="0"/>
              <a:t>12.</a:t>
            </a:r>
            <a:r>
              <a:rPr lang="vi-VN" sz="1400" dirty="0"/>
              <a:t> Tăng lương cho 1 nhân viên cụ thể lên x lần</a:t>
            </a:r>
            <a:endParaRPr lang="en-US" sz="1400" dirty="0"/>
          </a:p>
          <a:p>
            <a:pPr>
              <a:buFontTx/>
              <a:buChar char="-"/>
            </a:pPr>
            <a:r>
              <a:rPr lang="en-US" sz="1400" dirty="0"/>
              <a:t>Call </a:t>
            </a:r>
            <a:r>
              <a:rPr lang="en-US" sz="1400" dirty="0" err="1"/>
              <a:t>update_staff_salary</a:t>
            </a:r>
            <a:r>
              <a:rPr lang="en-US" sz="1400" dirty="0"/>
              <a:t>( </a:t>
            </a:r>
            <a:r>
              <a:rPr lang="en-US" sz="1400" dirty="0" err="1"/>
              <a:t>staff_id</a:t>
            </a:r>
            <a:r>
              <a:rPr lang="en-US" sz="1400" dirty="0"/>
              <a:t> ,</a:t>
            </a:r>
            <a:r>
              <a:rPr lang="en-US" sz="1400" dirty="0" err="1"/>
              <a:t>salary_increase</a:t>
            </a:r>
            <a:r>
              <a:rPr lang="en-US" sz="1400" dirty="0"/>
              <a:t>  );</a:t>
            </a:r>
          </a:p>
          <a:p>
            <a:pPr marL="0" indent="0">
              <a:buNone/>
            </a:pPr>
            <a:r>
              <a:rPr lang="en-US" sz="1400" dirty="0"/>
              <a:t>13.</a:t>
            </a:r>
            <a:r>
              <a:rPr lang="vi-VN" sz="1400" dirty="0"/>
              <a:t> Danh sách sinh viên chưa thanh toán tiền thuê phòng</a:t>
            </a:r>
            <a:endParaRPr lang="en-US" sz="1400" dirty="0"/>
          </a:p>
          <a:p>
            <a:pPr>
              <a:buFontTx/>
              <a:buChar char="-"/>
            </a:pPr>
            <a:r>
              <a:rPr lang="en-US" sz="1400" dirty="0"/>
              <a:t>Call </a:t>
            </a:r>
            <a:r>
              <a:rPr lang="en-US" sz="1400" dirty="0" err="1"/>
              <a:t>get_unpaid_renting_contracts</a:t>
            </a:r>
            <a:r>
              <a:rPr lang="en-US" sz="1400" dirty="0"/>
              <a:t>() ;</a:t>
            </a:r>
          </a:p>
        </p:txBody>
      </p:sp>
    </p:spTree>
    <p:extLst>
      <p:ext uri="{BB962C8B-B14F-4D97-AF65-F5344CB8AC3E}">
        <p14:creationId xmlns:p14="http://schemas.microsoft.com/office/powerpoint/2010/main" val="1327773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endParaRPr lang="vi-VN"/>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sz="1600" dirty="0"/>
              <a:t>14. Thông tin chi </a:t>
            </a:r>
            <a:r>
              <a:rPr lang="en-US" sz="1600" dirty="0" err="1"/>
              <a:t>tiết</a:t>
            </a:r>
            <a:r>
              <a:rPr lang="en-US" sz="1600" dirty="0"/>
              <a:t> </a:t>
            </a:r>
            <a:r>
              <a:rPr lang="en-US" sz="1600" dirty="0" err="1"/>
              <a:t>về</a:t>
            </a:r>
            <a:r>
              <a:rPr lang="en-US" sz="1600" dirty="0"/>
              <a:t> </a:t>
            </a:r>
            <a:r>
              <a:rPr lang="en-US" sz="1600" dirty="0" err="1"/>
              <a:t>thiết</a:t>
            </a:r>
            <a:r>
              <a:rPr lang="en-US" sz="1600" dirty="0"/>
              <a:t> </a:t>
            </a:r>
            <a:r>
              <a:rPr lang="en-US" sz="1600" dirty="0" err="1"/>
              <a:t>bị</a:t>
            </a:r>
            <a:r>
              <a:rPr lang="en-US" sz="1600" dirty="0"/>
              <a:t> </a:t>
            </a:r>
            <a:r>
              <a:rPr lang="en-US" sz="1600" dirty="0" err="1"/>
              <a:t>trong</a:t>
            </a:r>
            <a:r>
              <a:rPr lang="en-US" sz="1600" dirty="0"/>
              <a:t> </a:t>
            </a:r>
            <a:r>
              <a:rPr lang="en-US" sz="1600" dirty="0" err="1"/>
              <a:t>từng</a:t>
            </a:r>
            <a:r>
              <a:rPr lang="en-US" sz="1600" dirty="0"/>
              <a:t> </a:t>
            </a:r>
            <a:r>
              <a:rPr lang="en-US" sz="1600" dirty="0" err="1"/>
              <a:t>ký</a:t>
            </a:r>
            <a:r>
              <a:rPr lang="en-US" sz="1600" dirty="0"/>
              <a:t> </a:t>
            </a:r>
            <a:r>
              <a:rPr lang="en-US" sz="1600" dirty="0" err="1"/>
              <a:t>túc</a:t>
            </a:r>
            <a:r>
              <a:rPr lang="en-US" sz="1600" dirty="0"/>
              <a:t> </a:t>
            </a:r>
            <a:r>
              <a:rPr lang="en-US" sz="1600" dirty="0" err="1"/>
              <a:t>xá</a:t>
            </a:r>
            <a:endParaRPr lang="en-US" sz="1600" dirty="0"/>
          </a:p>
          <a:p>
            <a:pPr marL="0" indent="0">
              <a:buNone/>
            </a:pPr>
            <a:r>
              <a:rPr lang="en-US" sz="1600" dirty="0"/>
              <a:t>- Call </a:t>
            </a:r>
            <a:r>
              <a:rPr lang="en-US" sz="1600" dirty="0" err="1"/>
              <a:t>get_dorm_equipment_usage</a:t>
            </a:r>
            <a:r>
              <a:rPr lang="en-US" sz="1600" dirty="0"/>
              <a:t>();</a:t>
            </a:r>
          </a:p>
          <a:p>
            <a:pPr marL="0" indent="0">
              <a:buNone/>
            </a:pPr>
            <a:r>
              <a:rPr lang="en-US" sz="1600" dirty="0"/>
              <a:t> 15. Thông tin </a:t>
            </a:r>
            <a:r>
              <a:rPr lang="en-US" sz="1600" dirty="0" err="1"/>
              <a:t>thiết</a:t>
            </a:r>
            <a:r>
              <a:rPr lang="en-US" sz="1600" dirty="0"/>
              <a:t> </a:t>
            </a:r>
            <a:r>
              <a:rPr lang="en-US" sz="1600" dirty="0" err="1"/>
              <a:t>bị</a:t>
            </a:r>
            <a:r>
              <a:rPr lang="en-US" sz="1600" dirty="0"/>
              <a:t> </a:t>
            </a:r>
            <a:r>
              <a:rPr lang="en-US" sz="1600" dirty="0" err="1"/>
              <a:t>trong</a:t>
            </a:r>
            <a:r>
              <a:rPr lang="en-US" sz="1600" dirty="0"/>
              <a:t> </a:t>
            </a:r>
            <a:r>
              <a:rPr lang="en-US" sz="1600" dirty="0" err="1"/>
              <a:t>từng</a:t>
            </a:r>
            <a:r>
              <a:rPr lang="en-US" sz="1600" dirty="0"/>
              <a:t> </a:t>
            </a:r>
            <a:r>
              <a:rPr lang="en-US" sz="1600" dirty="0" err="1"/>
              <a:t>phòng</a:t>
            </a:r>
            <a:endParaRPr lang="en-US" sz="1600" dirty="0"/>
          </a:p>
          <a:p>
            <a:pPr>
              <a:buFontTx/>
              <a:buChar char="-"/>
            </a:pPr>
            <a:r>
              <a:rPr lang="en-US" sz="1600" dirty="0"/>
              <a:t>Call </a:t>
            </a:r>
            <a:r>
              <a:rPr lang="en-US" sz="1600" dirty="0" err="1"/>
              <a:t>get_room_equipment_usage</a:t>
            </a:r>
            <a:r>
              <a:rPr lang="en-US" sz="1600" dirty="0"/>
              <a:t>() ;</a:t>
            </a:r>
          </a:p>
          <a:p>
            <a:pPr>
              <a:buAutoNum type="arabicPeriod" startAt="16"/>
            </a:pPr>
            <a:r>
              <a:rPr lang="vi-VN" sz="1600" dirty="0"/>
              <a:t>Thống kê số lượng sinh viên theo ngành học </a:t>
            </a:r>
            <a:endParaRPr lang="en-US" sz="1600" dirty="0"/>
          </a:p>
          <a:p>
            <a:pPr>
              <a:buFontTx/>
              <a:buChar char="-"/>
            </a:pPr>
            <a:r>
              <a:rPr lang="en-US" sz="1600" dirty="0"/>
              <a:t>Call </a:t>
            </a:r>
            <a:r>
              <a:rPr lang="en-US" sz="1600" dirty="0" err="1"/>
              <a:t>get_student_major_counts</a:t>
            </a:r>
            <a:r>
              <a:rPr lang="en-US" sz="1600" dirty="0"/>
              <a:t>();</a:t>
            </a:r>
          </a:p>
          <a:p>
            <a:pPr marL="0" indent="0">
              <a:buNone/>
            </a:pPr>
            <a:r>
              <a:rPr lang="en-US" sz="1600" dirty="0"/>
              <a:t>17. </a:t>
            </a:r>
            <a:r>
              <a:rPr lang="vi-VN" sz="1600" dirty="0"/>
              <a:t>Các phòng có số người ở tối đa và cần mở rộng</a:t>
            </a:r>
            <a:endParaRPr lang="en-US" sz="1600" dirty="0"/>
          </a:p>
          <a:p>
            <a:pPr>
              <a:buFontTx/>
              <a:buChar char="-"/>
            </a:pPr>
            <a:r>
              <a:rPr lang="en-US" sz="1600" dirty="0"/>
              <a:t>Call </a:t>
            </a:r>
            <a:r>
              <a:rPr lang="en-US" sz="1600" dirty="0" err="1"/>
              <a:t>get_full_rooms</a:t>
            </a:r>
            <a:r>
              <a:rPr lang="en-US" sz="1600" dirty="0"/>
              <a:t>() ;</a:t>
            </a:r>
          </a:p>
          <a:p>
            <a:pPr marL="0" indent="0">
              <a:buNone/>
            </a:pPr>
            <a:r>
              <a:rPr lang="en-US" sz="1600" dirty="0"/>
              <a:t>18. Chi </a:t>
            </a:r>
            <a:r>
              <a:rPr lang="en-US" sz="1600" dirty="0" err="1"/>
              <a:t>tiết</a:t>
            </a:r>
            <a:r>
              <a:rPr lang="en-US" sz="1600" dirty="0"/>
              <a:t> </a:t>
            </a:r>
            <a:r>
              <a:rPr lang="en-US" sz="1600" dirty="0" err="1"/>
              <a:t>lịch</a:t>
            </a:r>
            <a:r>
              <a:rPr lang="en-US" sz="1600" dirty="0"/>
              <a:t> </a:t>
            </a:r>
            <a:r>
              <a:rPr lang="en-US" sz="1600" dirty="0" err="1"/>
              <a:t>sử</a:t>
            </a:r>
            <a:r>
              <a:rPr lang="en-US" sz="1600" dirty="0"/>
              <a:t> </a:t>
            </a:r>
            <a:r>
              <a:rPr lang="en-US" sz="1600" dirty="0" err="1"/>
              <a:t>thuê</a:t>
            </a:r>
            <a:r>
              <a:rPr lang="en-US" sz="1600" dirty="0"/>
              <a:t> </a:t>
            </a:r>
            <a:r>
              <a:rPr lang="en-US" sz="1600" dirty="0" err="1"/>
              <a:t>phòng</a:t>
            </a:r>
            <a:r>
              <a:rPr lang="en-US" sz="1600" dirty="0"/>
              <a:t> </a:t>
            </a:r>
            <a:r>
              <a:rPr lang="en-US" sz="1600" dirty="0" err="1"/>
              <a:t>của</a:t>
            </a:r>
            <a:r>
              <a:rPr lang="en-US" sz="1600" dirty="0"/>
              <a:t> </a:t>
            </a:r>
            <a:r>
              <a:rPr lang="en-US" sz="1600" dirty="0" err="1"/>
              <a:t>từng</a:t>
            </a:r>
            <a:r>
              <a:rPr lang="en-US" sz="1600" dirty="0"/>
              <a:t> </a:t>
            </a:r>
            <a:r>
              <a:rPr lang="en-US" sz="1600" dirty="0" err="1"/>
              <a:t>sinh</a:t>
            </a:r>
            <a:r>
              <a:rPr lang="en-US" sz="1600" dirty="0"/>
              <a:t> </a:t>
            </a:r>
            <a:r>
              <a:rPr lang="en-US" sz="1600" dirty="0" err="1"/>
              <a:t>viên</a:t>
            </a:r>
            <a:endParaRPr lang="en-US" sz="1600" dirty="0"/>
          </a:p>
          <a:p>
            <a:pPr marL="0" indent="0">
              <a:buNone/>
            </a:pPr>
            <a:r>
              <a:rPr lang="en-US" sz="1600" dirty="0"/>
              <a:t>-  Call </a:t>
            </a:r>
            <a:r>
              <a:rPr lang="en-US" sz="1600" dirty="0" err="1"/>
              <a:t>get_student_renting_details</a:t>
            </a:r>
            <a:r>
              <a:rPr lang="en-US" sz="1600" dirty="0"/>
              <a:t>();</a:t>
            </a:r>
          </a:p>
          <a:p>
            <a:pPr marL="0" indent="0">
              <a:buNone/>
            </a:pPr>
            <a:r>
              <a:rPr lang="en-US" sz="1600" dirty="0"/>
              <a:t>19. Danh </a:t>
            </a:r>
            <a:r>
              <a:rPr lang="en-US" sz="1600" dirty="0" err="1"/>
              <a:t>sách</a:t>
            </a:r>
            <a:r>
              <a:rPr lang="en-US" sz="1600" dirty="0"/>
              <a:t> </a:t>
            </a:r>
            <a:r>
              <a:rPr lang="en-US" sz="1600" dirty="0" err="1"/>
              <a:t>sinh</a:t>
            </a:r>
            <a:r>
              <a:rPr lang="en-US" sz="1600" dirty="0"/>
              <a:t> </a:t>
            </a:r>
            <a:r>
              <a:rPr lang="en-US" sz="1600" dirty="0" err="1"/>
              <a:t>viên</a:t>
            </a:r>
            <a:r>
              <a:rPr lang="en-US" sz="1600" dirty="0"/>
              <a:t> </a:t>
            </a:r>
            <a:r>
              <a:rPr lang="en-US" sz="1600" dirty="0" err="1"/>
              <a:t>có</a:t>
            </a:r>
            <a:r>
              <a:rPr lang="en-US" sz="1600" dirty="0"/>
              <a:t> </a:t>
            </a:r>
            <a:r>
              <a:rPr lang="en-US" sz="1600" dirty="0" err="1"/>
              <a:t>hợp</a:t>
            </a:r>
            <a:r>
              <a:rPr lang="en-US" sz="1600" dirty="0"/>
              <a:t> </a:t>
            </a:r>
            <a:r>
              <a:rPr lang="en-US" sz="1600" dirty="0" err="1"/>
              <a:t>đồng</a:t>
            </a:r>
            <a:r>
              <a:rPr lang="en-US" sz="1600" dirty="0"/>
              <a:t> </a:t>
            </a:r>
            <a:r>
              <a:rPr lang="en-US" sz="1600" dirty="0" err="1"/>
              <a:t>thuê</a:t>
            </a:r>
            <a:r>
              <a:rPr lang="en-US" sz="1600" dirty="0"/>
              <a:t> </a:t>
            </a:r>
            <a:r>
              <a:rPr lang="en-US" sz="1600" dirty="0" err="1"/>
              <a:t>sắp</a:t>
            </a:r>
            <a:r>
              <a:rPr lang="en-US" sz="1600" dirty="0"/>
              <a:t> </a:t>
            </a:r>
            <a:r>
              <a:rPr lang="en-US" sz="1600" dirty="0" err="1"/>
              <a:t>hết</a:t>
            </a:r>
            <a:r>
              <a:rPr lang="en-US" sz="1600" dirty="0"/>
              <a:t> </a:t>
            </a:r>
            <a:r>
              <a:rPr lang="en-US" sz="1600" dirty="0" err="1"/>
              <a:t>hạn</a:t>
            </a:r>
            <a:r>
              <a:rPr lang="en-US" sz="1600" dirty="0"/>
              <a:t> </a:t>
            </a:r>
            <a:r>
              <a:rPr lang="en-US" sz="1600" dirty="0" err="1"/>
              <a:t>trong</a:t>
            </a:r>
            <a:r>
              <a:rPr lang="en-US" sz="1600" dirty="0"/>
              <a:t> </a:t>
            </a:r>
            <a:r>
              <a:rPr lang="en-US" sz="1600" dirty="0" err="1"/>
              <a:t>tháng</a:t>
            </a:r>
            <a:r>
              <a:rPr lang="en-US" sz="1600" dirty="0"/>
              <a:t> </a:t>
            </a:r>
            <a:r>
              <a:rPr lang="en-US" sz="1600" dirty="0" err="1"/>
              <a:t>này</a:t>
            </a:r>
            <a:endParaRPr lang="en-US" sz="1600" dirty="0"/>
          </a:p>
          <a:p>
            <a:pPr>
              <a:buFontTx/>
              <a:buChar char="-"/>
            </a:pPr>
            <a:r>
              <a:rPr lang="en-US" sz="1600" dirty="0"/>
              <a:t>Call </a:t>
            </a:r>
            <a:r>
              <a:rPr lang="en-US" sz="1600" dirty="0" err="1"/>
              <a:t>get_students_returning_equipment_this_month</a:t>
            </a:r>
            <a:r>
              <a:rPr lang="en-US" sz="1600" dirty="0"/>
              <a:t>();</a:t>
            </a:r>
          </a:p>
          <a:p>
            <a:pPr marL="0" indent="0">
              <a:buNone/>
            </a:pPr>
            <a:r>
              <a:rPr lang="en-US" sz="1600" dirty="0"/>
              <a:t>20. Danh </a:t>
            </a:r>
            <a:r>
              <a:rPr lang="en-US" sz="1600" dirty="0" err="1"/>
              <a:t>sách</a:t>
            </a:r>
            <a:r>
              <a:rPr lang="en-US" sz="1600" dirty="0"/>
              <a:t> </a:t>
            </a:r>
            <a:r>
              <a:rPr lang="en-US" sz="1600" dirty="0" err="1"/>
              <a:t>các</a:t>
            </a:r>
            <a:r>
              <a:rPr lang="en-US" sz="1600" dirty="0"/>
              <a:t> </a:t>
            </a:r>
            <a:r>
              <a:rPr lang="en-US" sz="1600" dirty="0" err="1"/>
              <a:t>sinh</a:t>
            </a:r>
            <a:r>
              <a:rPr lang="en-US" sz="1600" dirty="0"/>
              <a:t> </a:t>
            </a:r>
            <a:r>
              <a:rPr lang="en-US" sz="1600" dirty="0" err="1"/>
              <a:t>viên</a:t>
            </a:r>
            <a:r>
              <a:rPr lang="en-US" sz="1600" dirty="0"/>
              <a:t> </a:t>
            </a:r>
            <a:r>
              <a:rPr lang="en-US" sz="1600" dirty="0" err="1"/>
              <a:t>đã</a:t>
            </a:r>
            <a:r>
              <a:rPr lang="en-US" sz="1600" dirty="0"/>
              <a:t> </a:t>
            </a:r>
            <a:r>
              <a:rPr lang="en-US" sz="1600" dirty="0" err="1"/>
              <a:t>hoàn</a:t>
            </a:r>
            <a:r>
              <a:rPr lang="en-US" sz="1600" dirty="0"/>
              <a:t> </a:t>
            </a:r>
            <a:r>
              <a:rPr lang="en-US" sz="1600" dirty="0" err="1"/>
              <a:t>thành</a:t>
            </a:r>
            <a:r>
              <a:rPr lang="en-US" sz="1600" dirty="0"/>
              <a:t> </a:t>
            </a:r>
            <a:r>
              <a:rPr lang="en-US" sz="1600" dirty="0" err="1"/>
              <a:t>tất</a:t>
            </a:r>
            <a:r>
              <a:rPr lang="en-US" sz="1600" dirty="0"/>
              <a:t> </a:t>
            </a:r>
            <a:r>
              <a:rPr lang="en-US" sz="1600" dirty="0" err="1"/>
              <a:t>cả</a:t>
            </a:r>
            <a:r>
              <a:rPr lang="en-US" sz="1600" dirty="0"/>
              <a:t> </a:t>
            </a:r>
            <a:r>
              <a:rPr lang="en-US" sz="1600" dirty="0" err="1"/>
              <a:t>các</a:t>
            </a:r>
            <a:r>
              <a:rPr lang="en-US" sz="1600" dirty="0"/>
              <a:t> </a:t>
            </a:r>
            <a:r>
              <a:rPr lang="en-US" sz="1600" dirty="0" err="1"/>
              <a:t>khoản</a:t>
            </a:r>
            <a:r>
              <a:rPr lang="en-US" sz="1600" dirty="0"/>
              <a:t> </a:t>
            </a:r>
            <a:r>
              <a:rPr lang="en-US" sz="1600" dirty="0" err="1"/>
              <a:t>thanh</a:t>
            </a:r>
            <a:r>
              <a:rPr lang="en-US" sz="1600" dirty="0"/>
              <a:t> </a:t>
            </a:r>
            <a:r>
              <a:rPr lang="en-US" sz="1600" dirty="0" err="1"/>
              <a:t>toán</a:t>
            </a:r>
            <a:endParaRPr lang="en-US" sz="1600" dirty="0"/>
          </a:p>
          <a:p>
            <a:pPr>
              <a:buFontTx/>
              <a:buChar char="-"/>
            </a:pPr>
            <a:r>
              <a:rPr lang="en-US" sz="1600" dirty="0"/>
              <a:t>Call </a:t>
            </a:r>
            <a:r>
              <a:rPr lang="en-US" sz="1600" dirty="0" err="1"/>
              <a:t>get_students_with_no_unpaid_items</a:t>
            </a:r>
            <a:r>
              <a:rPr lang="en-US" sz="1600" dirty="0"/>
              <a:t>();</a:t>
            </a:r>
          </a:p>
        </p:txBody>
      </p:sp>
    </p:spTree>
    <p:extLst>
      <p:ext uri="{BB962C8B-B14F-4D97-AF65-F5344CB8AC3E}">
        <p14:creationId xmlns:p14="http://schemas.microsoft.com/office/powerpoint/2010/main" val="1373164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endParaRPr lang="vi-VN"/>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sz="1400" dirty="0"/>
              <a:t>21. </a:t>
            </a:r>
            <a:r>
              <a:rPr lang="en-US" sz="1400" dirty="0" err="1"/>
              <a:t>hiện</a:t>
            </a:r>
            <a:r>
              <a:rPr lang="en-US" sz="1400" dirty="0"/>
              <a:t> </a:t>
            </a:r>
            <a:r>
              <a:rPr lang="en-US" sz="1400" dirty="0" err="1"/>
              <a:t>thông</a:t>
            </a:r>
            <a:r>
              <a:rPr lang="en-US" sz="1400" dirty="0"/>
              <a:t> tin </a:t>
            </a:r>
            <a:r>
              <a:rPr lang="en-US" sz="1400" dirty="0" err="1"/>
              <a:t>sinh</a:t>
            </a:r>
            <a:r>
              <a:rPr lang="en-US" sz="1400" dirty="0"/>
              <a:t> </a:t>
            </a:r>
            <a:r>
              <a:rPr lang="en-US" sz="1400" dirty="0" err="1"/>
              <a:t>viên</a:t>
            </a:r>
            <a:r>
              <a:rPr lang="en-US" sz="1400" dirty="0"/>
              <a:t> </a:t>
            </a:r>
            <a:r>
              <a:rPr lang="en-US" sz="1400" dirty="0" err="1"/>
              <a:t>có</a:t>
            </a:r>
            <a:r>
              <a:rPr lang="en-US" sz="1400" dirty="0"/>
              <a:t> </a:t>
            </a:r>
            <a:r>
              <a:rPr lang="en-US" sz="1400" dirty="0" err="1"/>
              <a:t>mã</a:t>
            </a:r>
            <a:r>
              <a:rPr lang="en-US" sz="1400" dirty="0"/>
              <a:t> </a:t>
            </a:r>
            <a:r>
              <a:rPr lang="en-US" sz="1400" dirty="0" err="1"/>
              <a:t>ngành</a:t>
            </a:r>
            <a:r>
              <a:rPr lang="en-US" sz="1400" dirty="0"/>
              <a:t> </a:t>
            </a:r>
            <a:r>
              <a:rPr lang="en-US" sz="1400" dirty="0" err="1"/>
              <a:t>học</a:t>
            </a:r>
            <a:r>
              <a:rPr lang="en-US" sz="1400" dirty="0"/>
              <a:t> xxx</a:t>
            </a:r>
          </a:p>
          <a:p>
            <a:pPr>
              <a:buFontTx/>
              <a:buChar char="-"/>
            </a:pPr>
            <a:r>
              <a:rPr lang="en-US" sz="1400" dirty="0"/>
              <a:t>Call </a:t>
            </a:r>
            <a:r>
              <a:rPr lang="sv-SE" sz="1400" dirty="0"/>
              <a:t>tt_sv(ma_ng ) </a:t>
            </a:r>
            <a:r>
              <a:rPr lang="en-US" sz="1400" dirty="0"/>
              <a:t>;</a:t>
            </a:r>
          </a:p>
          <a:p>
            <a:pPr marL="0" indent="0">
              <a:buNone/>
            </a:pPr>
            <a:r>
              <a:rPr lang="en-US" sz="1400" dirty="0"/>
              <a:t>22. </a:t>
            </a:r>
            <a:r>
              <a:rPr lang="vi-VN" sz="1400" dirty="0"/>
              <a:t>hiện thông tin những sinh viên sinh năm </a:t>
            </a:r>
            <a:r>
              <a:rPr lang="en-US" sz="1400" dirty="0"/>
              <a:t>xxx</a:t>
            </a:r>
          </a:p>
          <a:p>
            <a:pPr>
              <a:buFontTx/>
              <a:buChar char="-"/>
            </a:pPr>
            <a:r>
              <a:rPr lang="en-US" sz="1400" dirty="0"/>
              <a:t>Call </a:t>
            </a:r>
            <a:r>
              <a:rPr lang="sv-SE" sz="1400" dirty="0"/>
              <a:t>tt_sv2(nam_sinh );</a:t>
            </a:r>
          </a:p>
          <a:p>
            <a:pPr marL="0" indent="0">
              <a:buNone/>
            </a:pPr>
            <a:r>
              <a:rPr lang="sv-SE" sz="1400" dirty="0"/>
              <a:t>23.</a:t>
            </a:r>
            <a:r>
              <a:rPr lang="en-US" sz="1400" dirty="0"/>
              <a:t> </a:t>
            </a:r>
            <a:r>
              <a:rPr lang="en-US" sz="1400" dirty="0" err="1"/>
              <a:t>thông</a:t>
            </a:r>
            <a:r>
              <a:rPr lang="en-US" sz="1400" dirty="0"/>
              <a:t> tin </a:t>
            </a:r>
            <a:r>
              <a:rPr lang="en-US" sz="1400" dirty="0" err="1"/>
              <a:t>những</a:t>
            </a:r>
            <a:r>
              <a:rPr lang="en-US" sz="1400" dirty="0"/>
              <a:t> </a:t>
            </a:r>
            <a:r>
              <a:rPr lang="en-US" sz="1400" dirty="0" err="1"/>
              <a:t>sinh</a:t>
            </a:r>
            <a:r>
              <a:rPr lang="en-US" sz="1400" dirty="0"/>
              <a:t> </a:t>
            </a:r>
            <a:r>
              <a:rPr lang="en-US" sz="1400" dirty="0" err="1"/>
              <a:t>viên</a:t>
            </a:r>
            <a:r>
              <a:rPr lang="en-US" sz="1400" dirty="0"/>
              <a:t> ở </a:t>
            </a:r>
            <a:r>
              <a:rPr lang="en-US" sz="1400" dirty="0" err="1"/>
              <a:t>mã</a:t>
            </a:r>
            <a:r>
              <a:rPr lang="en-US" sz="1400" dirty="0"/>
              <a:t> </a:t>
            </a:r>
            <a:r>
              <a:rPr lang="en-US" sz="1400" dirty="0" err="1"/>
              <a:t>phòng</a:t>
            </a:r>
            <a:r>
              <a:rPr lang="sv-SE" sz="1400" dirty="0"/>
              <a:t> xxx</a:t>
            </a:r>
          </a:p>
          <a:p>
            <a:pPr>
              <a:buFontTx/>
              <a:buChar char="-"/>
            </a:pPr>
            <a:r>
              <a:rPr lang="sv-SE" sz="1400" dirty="0"/>
              <a:t>Call </a:t>
            </a:r>
            <a:r>
              <a:rPr lang="en-US" sz="1400" dirty="0" err="1"/>
              <a:t>tt_sv_maphong</a:t>
            </a:r>
            <a:r>
              <a:rPr lang="en-US" sz="1400" dirty="0"/>
              <a:t>(</a:t>
            </a:r>
            <a:r>
              <a:rPr lang="en-US" sz="1400" dirty="0" err="1"/>
              <a:t>id_p</a:t>
            </a:r>
            <a:r>
              <a:rPr lang="en-US" sz="1400" dirty="0"/>
              <a:t> )</a:t>
            </a:r>
            <a:r>
              <a:rPr lang="sv-SE" sz="1400" dirty="0"/>
              <a:t>;</a:t>
            </a:r>
            <a:endParaRPr lang="en-US" sz="1400" dirty="0"/>
          </a:p>
          <a:p>
            <a:pPr marL="0" indent="0">
              <a:buNone/>
            </a:pPr>
            <a:r>
              <a:rPr lang="en-US" sz="1400" dirty="0"/>
              <a:t>24. Danh </a:t>
            </a:r>
            <a:r>
              <a:rPr lang="en-US" sz="1400" dirty="0" err="1"/>
              <a:t>sách</a:t>
            </a:r>
            <a:r>
              <a:rPr lang="en-US" sz="1400" dirty="0"/>
              <a:t> </a:t>
            </a:r>
            <a:r>
              <a:rPr lang="en-US" sz="1400" dirty="0" err="1"/>
              <a:t>sv</a:t>
            </a:r>
            <a:r>
              <a:rPr lang="en-US" sz="1400" dirty="0"/>
              <a:t> </a:t>
            </a:r>
            <a:r>
              <a:rPr lang="en-US" sz="1400" dirty="0" err="1"/>
              <a:t>đã</a:t>
            </a:r>
            <a:r>
              <a:rPr lang="en-US" sz="1400" dirty="0"/>
              <a:t> </a:t>
            </a:r>
            <a:r>
              <a:rPr lang="en-US" sz="1400" dirty="0" err="1"/>
              <a:t>đăng</a:t>
            </a:r>
            <a:r>
              <a:rPr lang="en-US" sz="1400" dirty="0"/>
              <a:t> </a:t>
            </a:r>
            <a:r>
              <a:rPr lang="en-US" sz="1400" dirty="0" err="1"/>
              <a:t>kí</a:t>
            </a:r>
            <a:r>
              <a:rPr lang="en-US" sz="1400" dirty="0"/>
              <a:t> </a:t>
            </a:r>
            <a:r>
              <a:rPr lang="en-US" sz="1400" dirty="0" err="1"/>
              <a:t>dịch</a:t>
            </a:r>
            <a:r>
              <a:rPr lang="en-US" sz="1400" dirty="0"/>
              <a:t> </a:t>
            </a:r>
            <a:r>
              <a:rPr lang="en-US" sz="1400" dirty="0" err="1"/>
              <a:t>vụ</a:t>
            </a:r>
            <a:endParaRPr lang="en-US" sz="1400" dirty="0"/>
          </a:p>
          <a:p>
            <a:pPr>
              <a:buFontTx/>
              <a:buChar char="-"/>
            </a:pPr>
            <a:r>
              <a:rPr lang="en-US" sz="1400" dirty="0"/>
              <a:t>Call </a:t>
            </a:r>
            <a:r>
              <a:rPr lang="en-US" sz="1400" dirty="0" err="1"/>
              <a:t>tt_sv_da_dkdv</a:t>
            </a:r>
            <a:r>
              <a:rPr lang="en-US" sz="1400" dirty="0"/>
              <a:t>();</a:t>
            </a:r>
            <a:endParaRPr lang="sv-SE" sz="1400" dirty="0"/>
          </a:p>
          <a:p>
            <a:pPr marL="0" indent="0">
              <a:buNone/>
            </a:pPr>
            <a:r>
              <a:rPr lang="sv-SE" sz="1400" dirty="0"/>
              <a:t>25. </a:t>
            </a:r>
            <a:r>
              <a:rPr lang="en-US" sz="1400" dirty="0" err="1"/>
              <a:t>Tổng</a:t>
            </a:r>
            <a:r>
              <a:rPr lang="en-US" sz="1400" dirty="0"/>
              <a:t> </a:t>
            </a:r>
            <a:r>
              <a:rPr lang="en-US" sz="1400" dirty="0" err="1"/>
              <a:t>số</a:t>
            </a:r>
            <a:r>
              <a:rPr lang="en-US" sz="1400" dirty="0"/>
              <a:t> </a:t>
            </a:r>
            <a:r>
              <a:rPr lang="en-US" sz="1400" dirty="0" err="1"/>
              <a:t>sv,nv,phòng</a:t>
            </a:r>
            <a:r>
              <a:rPr lang="en-US" sz="1400" dirty="0"/>
              <a:t> </a:t>
            </a:r>
            <a:r>
              <a:rPr lang="en-US" sz="1400" dirty="0" err="1"/>
              <a:t>cho</a:t>
            </a:r>
            <a:r>
              <a:rPr lang="en-US" sz="1400" dirty="0"/>
              <a:t> </a:t>
            </a:r>
            <a:r>
              <a:rPr lang="en-US" sz="1400" dirty="0" err="1"/>
              <a:t>mỗi</a:t>
            </a:r>
            <a:r>
              <a:rPr lang="en-US" sz="1400" dirty="0"/>
              <a:t> </a:t>
            </a:r>
            <a:r>
              <a:rPr lang="en-US" sz="1400" dirty="0" err="1"/>
              <a:t>ktx</a:t>
            </a:r>
            <a:endParaRPr lang="sv-SE" sz="1400" dirty="0"/>
          </a:p>
          <a:p>
            <a:pPr>
              <a:buFontTx/>
              <a:buChar char="-"/>
            </a:pPr>
            <a:r>
              <a:rPr lang="sv-SE" sz="1400" dirty="0"/>
              <a:t>Call </a:t>
            </a:r>
            <a:r>
              <a:rPr lang="fr-FR" sz="1400" dirty="0" err="1"/>
              <a:t>tong_nv_sv_phong_moi_toa</a:t>
            </a:r>
            <a:r>
              <a:rPr lang="fr-FR" sz="1400" dirty="0"/>
              <a:t>()</a:t>
            </a:r>
            <a:r>
              <a:rPr lang="sv-SE" sz="1400" dirty="0"/>
              <a:t>;</a:t>
            </a:r>
          </a:p>
          <a:p>
            <a:pPr marL="0" indent="0">
              <a:buNone/>
            </a:pPr>
            <a:r>
              <a:rPr lang="sv-SE" sz="1400" dirty="0"/>
              <a:t>26. </a:t>
            </a:r>
            <a:r>
              <a:rPr lang="en-US" sz="1400" dirty="0" err="1"/>
              <a:t>những</a:t>
            </a:r>
            <a:r>
              <a:rPr lang="en-US" sz="1400" dirty="0"/>
              <a:t> </a:t>
            </a:r>
            <a:r>
              <a:rPr lang="en-US" sz="1400" dirty="0" err="1"/>
              <a:t>sinh</a:t>
            </a:r>
            <a:r>
              <a:rPr lang="en-US" sz="1400" dirty="0"/>
              <a:t> </a:t>
            </a:r>
            <a:r>
              <a:rPr lang="en-US" sz="1400" dirty="0" err="1"/>
              <a:t>viên</a:t>
            </a:r>
            <a:r>
              <a:rPr lang="en-US" sz="1400" dirty="0"/>
              <a:t> vi </a:t>
            </a:r>
            <a:r>
              <a:rPr lang="en-US" sz="1400" dirty="0" err="1"/>
              <a:t>phạm</a:t>
            </a:r>
            <a:r>
              <a:rPr lang="en-US" sz="1400" dirty="0"/>
              <a:t> </a:t>
            </a:r>
            <a:r>
              <a:rPr lang="en-US" sz="1400" dirty="0" err="1"/>
              <a:t>kỉ</a:t>
            </a:r>
            <a:r>
              <a:rPr lang="en-US" sz="1400" dirty="0"/>
              <a:t> </a:t>
            </a:r>
            <a:r>
              <a:rPr lang="en-US" sz="1400" dirty="0" err="1"/>
              <a:t>luật</a:t>
            </a:r>
            <a:r>
              <a:rPr lang="en-US" sz="1400" dirty="0"/>
              <a:t> </a:t>
            </a:r>
            <a:r>
              <a:rPr lang="en-US" sz="1400" dirty="0" err="1"/>
              <a:t>và</a:t>
            </a:r>
            <a:r>
              <a:rPr lang="en-US" sz="1400" dirty="0"/>
              <a:t> </a:t>
            </a:r>
            <a:r>
              <a:rPr lang="en-US" sz="1400" dirty="0" err="1"/>
              <a:t>thông</a:t>
            </a:r>
            <a:r>
              <a:rPr lang="en-US" sz="1400" dirty="0"/>
              <a:t> tin </a:t>
            </a:r>
            <a:r>
              <a:rPr lang="en-US" sz="1400" dirty="0" err="1"/>
              <a:t>hành</a:t>
            </a:r>
            <a:r>
              <a:rPr lang="en-US" sz="1400" dirty="0"/>
              <a:t> vi </a:t>
            </a:r>
            <a:r>
              <a:rPr lang="en-US" sz="1400" dirty="0" err="1"/>
              <a:t>của</a:t>
            </a:r>
            <a:r>
              <a:rPr lang="en-US" sz="1400" dirty="0"/>
              <a:t> </a:t>
            </a:r>
            <a:r>
              <a:rPr lang="en-US" sz="1400" dirty="0" err="1"/>
              <a:t>sv</a:t>
            </a:r>
            <a:endParaRPr lang="sv-SE" sz="1400" dirty="0"/>
          </a:p>
          <a:p>
            <a:pPr>
              <a:buFontTx/>
              <a:buChar char="-"/>
            </a:pPr>
            <a:r>
              <a:rPr lang="sv-SE" sz="1400" dirty="0"/>
              <a:t>Call </a:t>
            </a:r>
            <a:r>
              <a:rPr lang="en-US" sz="1400" dirty="0" err="1"/>
              <a:t>tt_sv_vp_ky_luat</a:t>
            </a:r>
            <a:r>
              <a:rPr lang="en-US" sz="1400" dirty="0"/>
              <a:t>()</a:t>
            </a:r>
            <a:r>
              <a:rPr lang="sv-SE" sz="1400" dirty="0"/>
              <a:t>;</a:t>
            </a:r>
          </a:p>
          <a:p>
            <a:pPr marL="0" indent="0">
              <a:buNone/>
            </a:pPr>
            <a:r>
              <a:rPr lang="sv-SE" sz="1400" dirty="0"/>
              <a:t>27. </a:t>
            </a:r>
            <a:r>
              <a:rPr lang="en-US" sz="1400" dirty="0" err="1"/>
              <a:t>Tổng</a:t>
            </a:r>
            <a:r>
              <a:rPr lang="en-US" sz="1400" dirty="0"/>
              <a:t> </a:t>
            </a:r>
            <a:r>
              <a:rPr lang="en-US" sz="1400" dirty="0" err="1"/>
              <a:t>doanh</a:t>
            </a:r>
            <a:r>
              <a:rPr lang="en-US" sz="1400" dirty="0"/>
              <a:t> </a:t>
            </a:r>
            <a:r>
              <a:rPr lang="en-US" sz="1400" dirty="0" err="1"/>
              <a:t>thu</a:t>
            </a:r>
            <a:r>
              <a:rPr lang="en-US" sz="1400" dirty="0"/>
              <a:t> </a:t>
            </a:r>
            <a:r>
              <a:rPr lang="en-US" sz="1400" dirty="0" err="1"/>
              <a:t>đăng</a:t>
            </a:r>
            <a:r>
              <a:rPr lang="en-US" sz="1400" dirty="0"/>
              <a:t> </a:t>
            </a:r>
            <a:r>
              <a:rPr lang="en-US" sz="1400" dirty="0" err="1"/>
              <a:t>kí</a:t>
            </a:r>
            <a:r>
              <a:rPr lang="en-US" sz="1400" dirty="0"/>
              <a:t> </a:t>
            </a:r>
            <a:r>
              <a:rPr lang="en-US" sz="1400" dirty="0" err="1"/>
              <a:t>dịch</a:t>
            </a:r>
            <a:r>
              <a:rPr lang="en-US" sz="1400" dirty="0"/>
              <a:t> </a:t>
            </a:r>
            <a:r>
              <a:rPr lang="en-US" sz="1400" dirty="0" err="1"/>
              <a:t>vụ</a:t>
            </a:r>
            <a:r>
              <a:rPr lang="en-US" sz="1400" dirty="0"/>
              <a:t> </a:t>
            </a:r>
            <a:r>
              <a:rPr lang="en-US" sz="1400" dirty="0" err="1"/>
              <a:t>của</a:t>
            </a:r>
            <a:r>
              <a:rPr lang="en-US" sz="1400" dirty="0"/>
              <a:t> </a:t>
            </a:r>
            <a:r>
              <a:rPr lang="en-US" sz="1400" dirty="0" err="1"/>
              <a:t>sv</a:t>
            </a:r>
            <a:endParaRPr lang="sv-SE" sz="1400" dirty="0"/>
          </a:p>
          <a:p>
            <a:pPr>
              <a:buFontTx/>
              <a:buChar char="-"/>
            </a:pPr>
            <a:r>
              <a:rPr lang="sv-SE" sz="1400" dirty="0"/>
              <a:t>Call </a:t>
            </a:r>
            <a:r>
              <a:rPr lang="en-US" sz="1400" dirty="0" err="1"/>
              <a:t>tong_doanh_thu_dk_dv_cua_sv</a:t>
            </a:r>
            <a:r>
              <a:rPr lang="en-US" sz="1400" dirty="0"/>
              <a:t>()</a:t>
            </a:r>
            <a:r>
              <a:rPr lang="sv-SE" sz="1400" dirty="0"/>
              <a:t>;</a:t>
            </a:r>
          </a:p>
          <a:p>
            <a:pPr marL="0" indent="0">
              <a:buNone/>
            </a:pPr>
            <a:r>
              <a:rPr lang="sv-SE" sz="1400" dirty="0"/>
              <a:t>28. </a:t>
            </a:r>
            <a:r>
              <a:rPr lang="en-US" sz="1400" dirty="0"/>
              <a:t>Thông tin </a:t>
            </a:r>
            <a:r>
              <a:rPr lang="en-US" sz="1400" dirty="0" err="1"/>
              <a:t>các</a:t>
            </a:r>
            <a:r>
              <a:rPr lang="en-US" sz="1400" dirty="0"/>
              <a:t> </a:t>
            </a:r>
            <a:r>
              <a:rPr lang="en-US" sz="1400" dirty="0" err="1"/>
              <a:t>phòng</a:t>
            </a:r>
            <a:r>
              <a:rPr lang="en-US" sz="1400" dirty="0"/>
              <a:t> </a:t>
            </a:r>
            <a:r>
              <a:rPr lang="en-US" sz="1400" dirty="0" err="1"/>
              <a:t>có</a:t>
            </a:r>
            <a:r>
              <a:rPr lang="en-US" sz="1400" dirty="0"/>
              <a:t> </a:t>
            </a:r>
            <a:r>
              <a:rPr lang="en-US" sz="1400" dirty="0" err="1"/>
              <a:t>sự</a:t>
            </a:r>
            <a:r>
              <a:rPr lang="en-US" sz="1400" dirty="0"/>
              <a:t> </a:t>
            </a:r>
            <a:r>
              <a:rPr lang="en-US" sz="1400" dirty="0" err="1"/>
              <a:t>cố</a:t>
            </a:r>
            <a:r>
              <a:rPr lang="en-US" sz="1400" dirty="0"/>
              <a:t> </a:t>
            </a:r>
            <a:r>
              <a:rPr lang="en-US" sz="1400" dirty="0" err="1"/>
              <a:t>và</a:t>
            </a:r>
            <a:r>
              <a:rPr lang="en-US" sz="1400" dirty="0"/>
              <a:t> chi </a:t>
            </a:r>
            <a:r>
              <a:rPr lang="en-US" sz="1400" dirty="0" err="1"/>
              <a:t>tiết</a:t>
            </a:r>
            <a:r>
              <a:rPr lang="en-US" sz="1400" dirty="0"/>
              <a:t> </a:t>
            </a:r>
            <a:r>
              <a:rPr lang="en-US" sz="1400" dirty="0" err="1"/>
              <a:t>sự</a:t>
            </a:r>
            <a:r>
              <a:rPr lang="en-US" sz="1400" dirty="0"/>
              <a:t> </a:t>
            </a:r>
            <a:r>
              <a:rPr lang="en-US" sz="1400" dirty="0" err="1"/>
              <a:t>cố</a:t>
            </a:r>
            <a:endParaRPr lang="sv-SE" sz="1400" dirty="0"/>
          </a:p>
          <a:p>
            <a:pPr>
              <a:buFontTx/>
              <a:buChar char="-"/>
            </a:pPr>
            <a:r>
              <a:rPr lang="sv-SE" sz="1400" dirty="0"/>
              <a:t>Call </a:t>
            </a:r>
            <a:r>
              <a:rPr lang="en-US" sz="1400" dirty="0" err="1"/>
              <a:t>tt_phong_co_su_co_va_chi_tiet_su_co</a:t>
            </a:r>
            <a:r>
              <a:rPr lang="en-US" sz="1400" dirty="0"/>
              <a:t>()</a:t>
            </a:r>
            <a:r>
              <a:rPr lang="sv-SE" sz="1400" dirty="0"/>
              <a:t>;</a:t>
            </a:r>
          </a:p>
          <a:p>
            <a:pPr marL="0" indent="0">
              <a:buNone/>
            </a:pPr>
            <a:endParaRPr lang="en-US" sz="900" dirty="0"/>
          </a:p>
        </p:txBody>
      </p:sp>
    </p:spTree>
    <p:extLst>
      <p:ext uri="{BB962C8B-B14F-4D97-AF65-F5344CB8AC3E}">
        <p14:creationId xmlns:p14="http://schemas.microsoft.com/office/powerpoint/2010/main" val="36620956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709E3C-D901-A45A-DBE9-AD03861787EF}"/>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xmlns="" id="{D6D60006-D0B0-ED98-E018-87AD4C626CEB}"/>
              </a:ext>
            </a:extLst>
          </p:cNvPr>
          <p:cNvSpPr>
            <a:spLocks noGrp="1"/>
          </p:cNvSpPr>
          <p:nvPr>
            <p:ph type="title"/>
          </p:nvPr>
        </p:nvSpPr>
        <p:spPr/>
        <p:txBody>
          <a:bodyPr/>
          <a:lstStyle/>
          <a:p>
            <a:endParaRPr lang="vi-VN" dirty="0"/>
          </a:p>
        </p:txBody>
      </p:sp>
      <p:sp>
        <p:nvSpPr>
          <p:cNvPr id="4" name="Content Placeholder 3">
            <a:extLst>
              <a:ext uri="{FF2B5EF4-FFF2-40B4-BE49-F238E27FC236}">
                <a16:creationId xmlns:a16="http://schemas.microsoft.com/office/drawing/2014/main" xmlns="" id="{8BC45B0F-4F1B-754C-4B67-4EC2F4E75CA2}"/>
              </a:ext>
            </a:extLst>
          </p:cNvPr>
          <p:cNvSpPr>
            <a:spLocks noGrp="1"/>
          </p:cNvSpPr>
          <p:nvPr>
            <p:ph sz="quarter" idx="13"/>
          </p:nvPr>
        </p:nvSpPr>
        <p:spPr/>
        <p:txBody>
          <a:bodyPr/>
          <a:lstStyle/>
          <a:p>
            <a:pPr marL="0" indent="0">
              <a:buNone/>
            </a:pPr>
            <a:r>
              <a:rPr lang="en-US" sz="1600" dirty="0"/>
              <a:t>29. </a:t>
            </a:r>
            <a:r>
              <a:rPr lang="vi-VN" sz="1600" dirty="0"/>
              <a:t>Thông tin dịch vụ đang dùng và tổng doanh thu dịch vụ tương ứng</a:t>
            </a:r>
            <a:endParaRPr lang="en-US" sz="1600" dirty="0"/>
          </a:p>
          <a:p>
            <a:pPr>
              <a:buFontTx/>
              <a:buChar char="-"/>
            </a:pPr>
            <a:r>
              <a:rPr lang="en-US" sz="1600" dirty="0"/>
              <a:t>Call </a:t>
            </a:r>
            <a:r>
              <a:rPr lang="sv-SE" sz="1600" dirty="0"/>
              <a:t>tt_dv_va_tong_doanh_thu_tuong_ung();</a:t>
            </a:r>
          </a:p>
          <a:p>
            <a:pPr marL="0" indent="0">
              <a:buNone/>
            </a:pPr>
            <a:r>
              <a:rPr lang="sv-SE" sz="1600" dirty="0"/>
              <a:t>30.</a:t>
            </a:r>
            <a:r>
              <a:rPr lang="en-US" sz="1600" dirty="0"/>
              <a:t> Thông tin </a:t>
            </a:r>
            <a:r>
              <a:rPr lang="en-US" sz="1600" dirty="0" err="1"/>
              <a:t>sv</a:t>
            </a:r>
            <a:r>
              <a:rPr lang="en-US" sz="1600" dirty="0"/>
              <a:t> </a:t>
            </a:r>
            <a:r>
              <a:rPr lang="en-US" sz="1600" dirty="0" err="1"/>
              <a:t>đã</a:t>
            </a:r>
            <a:r>
              <a:rPr lang="en-US" sz="1600" dirty="0"/>
              <a:t> </a:t>
            </a:r>
            <a:r>
              <a:rPr lang="en-US" sz="1600" dirty="0" err="1"/>
              <a:t>kết</a:t>
            </a:r>
            <a:r>
              <a:rPr lang="en-US" sz="1600" dirty="0"/>
              <a:t> </a:t>
            </a:r>
            <a:r>
              <a:rPr lang="en-US" sz="1600" dirty="0" err="1"/>
              <a:t>thúc</a:t>
            </a:r>
            <a:r>
              <a:rPr lang="en-US" sz="1600" dirty="0"/>
              <a:t> </a:t>
            </a:r>
            <a:r>
              <a:rPr lang="en-US" sz="1600" dirty="0" err="1"/>
              <a:t>hợp</a:t>
            </a:r>
            <a:r>
              <a:rPr lang="en-US" sz="1600" dirty="0"/>
              <a:t> </a:t>
            </a:r>
            <a:r>
              <a:rPr lang="en-US" sz="1600" dirty="0" err="1"/>
              <a:t>đồng</a:t>
            </a:r>
            <a:endParaRPr lang="sv-SE" sz="1600" dirty="0"/>
          </a:p>
          <a:p>
            <a:pPr>
              <a:buFontTx/>
              <a:buChar char="-"/>
            </a:pPr>
            <a:r>
              <a:rPr lang="sv-SE" sz="1600" dirty="0"/>
              <a:t>Call </a:t>
            </a:r>
            <a:r>
              <a:rPr lang="nb-NO" sz="1600" dirty="0"/>
              <a:t>tt_sv_da_het_hd() </a:t>
            </a:r>
            <a:r>
              <a:rPr lang="sv-SE" sz="1600" dirty="0"/>
              <a:t>;</a:t>
            </a:r>
          </a:p>
          <a:p>
            <a:pPr marL="0" indent="0">
              <a:buNone/>
            </a:pPr>
            <a:r>
              <a:rPr lang="sv-SE" sz="1600" dirty="0"/>
              <a:t>31.</a:t>
            </a:r>
            <a:r>
              <a:rPr lang="en-US" sz="1600" dirty="0"/>
              <a:t> Top 3 </a:t>
            </a:r>
            <a:r>
              <a:rPr lang="en-US" sz="1600" dirty="0" err="1"/>
              <a:t>dịch</a:t>
            </a:r>
            <a:r>
              <a:rPr lang="en-US" sz="1600" dirty="0"/>
              <a:t> </a:t>
            </a:r>
            <a:r>
              <a:rPr lang="en-US" sz="1600" dirty="0" err="1"/>
              <a:t>vụ</a:t>
            </a:r>
            <a:r>
              <a:rPr lang="en-US" sz="1600" dirty="0"/>
              <a:t> </a:t>
            </a:r>
            <a:r>
              <a:rPr lang="en-US" sz="1600" dirty="0" err="1"/>
              <a:t>phổ</a:t>
            </a:r>
            <a:r>
              <a:rPr lang="en-US" sz="1600" dirty="0"/>
              <a:t> </a:t>
            </a:r>
            <a:r>
              <a:rPr lang="en-US" sz="1600" dirty="0" err="1"/>
              <a:t>biến</a:t>
            </a:r>
            <a:r>
              <a:rPr lang="en-US" sz="1600" dirty="0"/>
              <a:t> </a:t>
            </a:r>
            <a:r>
              <a:rPr lang="en-US" sz="1600" dirty="0" err="1"/>
              <a:t>nhẩt</a:t>
            </a:r>
            <a:r>
              <a:rPr lang="en-US" sz="1600" dirty="0"/>
              <a:t> </a:t>
            </a:r>
            <a:endParaRPr lang="sv-SE" sz="1600" dirty="0"/>
          </a:p>
          <a:p>
            <a:pPr marL="0" indent="0">
              <a:buNone/>
            </a:pPr>
            <a:r>
              <a:rPr lang="sv-SE" sz="1600" dirty="0"/>
              <a:t>- Call </a:t>
            </a:r>
            <a:r>
              <a:rPr lang="en-US" sz="1600" dirty="0" err="1"/>
              <a:t>top_dv_pho_bien_nhat</a:t>
            </a:r>
            <a:r>
              <a:rPr lang="en-US" sz="1600" dirty="0"/>
              <a:t>();</a:t>
            </a:r>
          </a:p>
        </p:txBody>
      </p:sp>
    </p:spTree>
    <p:extLst>
      <p:ext uri="{BB962C8B-B14F-4D97-AF65-F5344CB8AC3E}">
        <p14:creationId xmlns:p14="http://schemas.microsoft.com/office/powerpoint/2010/main" val="121930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9A3716-1A4C-0838-86B6-64CAAF77DF5B}"/>
              </a:ext>
            </a:extLst>
          </p:cNvPr>
          <p:cNvSpPr>
            <a:spLocks noGrp="1"/>
          </p:cNvSpPr>
          <p:nvPr>
            <p:ph type="title"/>
          </p:nvPr>
        </p:nvSpPr>
        <p:spPr>
          <a:xfrm>
            <a:off x="0" y="1"/>
            <a:ext cx="9143999" cy="6858000"/>
          </a:xfrm>
        </p:spPr>
        <p:txBody>
          <a:bodyPr/>
          <a:lstStyle/>
          <a:p>
            <a:r>
              <a:rPr lang="en-US" sz="4400" b="0" dirty="0" err="1"/>
              <a:t>Trường</a:t>
            </a:r>
            <a:r>
              <a:rPr lang="en-US" sz="4400" b="0" dirty="0"/>
              <a:t> </a:t>
            </a:r>
            <a:r>
              <a:rPr lang="en-US" sz="4400" b="0" dirty="0" err="1"/>
              <a:t>công</a:t>
            </a:r>
            <a:r>
              <a:rPr lang="en-US" sz="4400" b="0" dirty="0"/>
              <a:t> </a:t>
            </a:r>
            <a:r>
              <a:rPr lang="en-US" sz="4400" b="0" dirty="0" err="1"/>
              <a:t>nghệ</a:t>
            </a:r>
            <a:r>
              <a:rPr lang="en-US" sz="4400" b="0" dirty="0"/>
              <a:t> </a:t>
            </a:r>
            <a:r>
              <a:rPr lang="en-US" sz="4400" b="0" dirty="0" err="1"/>
              <a:t>thông</a:t>
            </a:r>
            <a:r>
              <a:rPr lang="en-US" sz="4400" b="0" dirty="0"/>
              <a:t> tin </a:t>
            </a:r>
            <a:r>
              <a:rPr lang="en-US" sz="4400" b="0" dirty="0" err="1"/>
              <a:t>và</a:t>
            </a:r>
            <a:r>
              <a:rPr lang="en-US" sz="4400" b="0" dirty="0"/>
              <a:t> </a:t>
            </a:r>
            <a:r>
              <a:rPr lang="en-US" sz="4400" b="0" dirty="0" err="1"/>
              <a:t>truyền</a:t>
            </a:r>
            <a:r>
              <a:rPr lang="en-US" sz="4400" b="0" dirty="0"/>
              <a:t> </a:t>
            </a:r>
            <a:r>
              <a:rPr lang="en-US" sz="4400" b="0" dirty="0" err="1"/>
              <a:t>thông</a:t>
            </a:r>
            <a:r>
              <a:rPr lang="en-US" sz="3200" dirty="0"/>
              <a:t/>
            </a:r>
            <a:br>
              <a:rPr lang="en-US" sz="3200" dirty="0"/>
            </a:br>
            <a:r>
              <a:rPr lang="en-US" sz="3200" dirty="0"/>
              <a:t/>
            </a:r>
            <a:br>
              <a:rPr lang="en-US" sz="3200" dirty="0"/>
            </a:br>
            <a:r>
              <a:rPr lang="en-US" sz="3200" dirty="0"/>
              <a:t/>
            </a:r>
            <a:br>
              <a:rPr lang="en-US" sz="3200" dirty="0"/>
            </a:br>
            <a:r>
              <a:rPr lang="en-US" sz="3200" dirty="0"/>
              <a:t/>
            </a:r>
            <a:br>
              <a:rPr lang="en-US" sz="3200" dirty="0"/>
            </a:br>
            <a:r>
              <a:rPr lang="en-US" sz="2400" dirty="0"/>
              <a:t/>
            </a:r>
            <a:br>
              <a:rPr lang="en-US" sz="2400" dirty="0"/>
            </a:br>
            <a:r>
              <a:rPr lang="en-US" sz="2400" dirty="0"/>
              <a:t> </a:t>
            </a:r>
            <a:br>
              <a:rPr lang="en-US" sz="2400" dirty="0"/>
            </a:br>
            <a:r>
              <a:rPr lang="en-US" sz="2400" dirty="0"/>
              <a:t>BÁO CÁO BÀI TẬP CUỐI KỲ 2023.2</a:t>
            </a:r>
            <a:br>
              <a:rPr lang="en-US" sz="2400" dirty="0"/>
            </a:br>
            <a:r>
              <a:rPr lang="en-US" sz="2400" dirty="0" err="1"/>
              <a:t>Học</a:t>
            </a:r>
            <a:r>
              <a:rPr lang="en-US" sz="2400" dirty="0"/>
              <a:t> </a:t>
            </a:r>
            <a:r>
              <a:rPr lang="en-US" sz="2400" dirty="0" err="1"/>
              <a:t>phần</a:t>
            </a:r>
            <a:r>
              <a:rPr lang="en-US" sz="2400" dirty="0"/>
              <a:t>: </a:t>
            </a:r>
            <a:r>
              <a:rPr lang="en-US" sz="2400" dirty="0" err="1"/>
              <a:t>Thực</a:t>
            </a:r>
            <a:r>
              <a:rPr lang="en-US" sz="2400" dirty="0"/>
              <a:t> </a:t>
            </a:r>
            <a:r>
              <a:rPr lang="en-US" sz="2400" dirty="0" err="1"/>
              <a:t>hành</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r>
            <a:br>
              <a:rPr lang="en-US" sz="2400" dirty="0"/>
            </a:br>
            <a:r>
              <a:rPr lang="en-US" sz="2400" dirty="0" err="1"/>
              <a:t>Mã</a:t>
            </a:r>
            <a:r>
              <a:rPr lang="en-US" sz="2400" dirty="0"/>
              <a:t> </a:t>
            </a:r>
            <a:r>
              <a:rPr lang="en-US" sz="2400" dirty="0" err="1"/>
              <a:t>học</a:t>
            </a:r>
            <a:r>
              <a:rPr lang="en-US" sz="2400" dirty="0"/>
              <a:t> </a:t>
            </a:r>
            <a:r>
              <a:rPr lang="en-US" sz="2400" dirty="0" err="1"/>
              <a:t>phần</a:t>
            </a:r>
            <a:r>
              <a:rPr lang="en-US" sz="2400" dirty="0"/>
              <a:t>: IT3290</a:t>
            </a:r>
            <a:br>
              <a:rPr lang="en-US" sz="2400" dirty="0"/>
            </a:br>
            <a:r>
              <a:rPr lang="en-US" sz="2400" dirty="0" err="1"/>
              <a:t>Giảng</a:t>
            </a:r>
            <a:r>
              <a:rPr lang="en-US" sz="2400" dirty="0"/>
              <a:t> </a:t>
            </a:r>
            <a:r>
              <a:rPr lang="en-US" sz="2400" dirty="0" err="1"/>
              <a:t>viên</a:t>
            </a:r>
            <a:r>
              <a:rPr lang="en-US" sz="2400" dirty="0"/>
              <a:t> </a:t>
            </a:r>
            <a:r>
              <a:rPr lang="en-US" sz="2400" dirty="0" err="1"/>
              <a:t>hướng</a:t>
            </a:r>
            <a:r>
              <a:rPr lang="en-US" sz="2400" dirty="0"/>
              <a:t> </a:t>
            </a:r>
            <a:r>
              <a:rPr lang="en-US" sz="2400" dirty="0" err="1"/>
              <a:t>dẫn</a:t>
            </a:r>
            <a:r>
              <a:rPr lang="en-US" sz="2400" dirty="0"/>
              <a:t>: Lê </a:t>
            </a:r>
            <a:r>
              <a:rPr lang="en-US" sz="2400" dirty="0" err="1"/>
              <a:t>Đức</a:t>
            </a:r>
            <a:r>
              <a:rPr lang="en-US" sz="2400" dirty="0"/>
              <a:t> </a:t>
            </a:r>
            <a:r>
              <a:rPr lang="en-US" sz="2400" dirty="0" err="1"/>
              <a:t>Hậu</a:t>
            </a:r>
            <a:r>
              <a:rPr lang="en-US" sz="2400" dirty="0"/>
              <a:t/>
            </a:r>
            <a:br>
              <a:rPr lang="en-US" sz="2400" dirty="0"/>
            </a:br>
            <a:r>
              <a:rPr lang="en-US" sz="2400" dirty="0" err="1"/>
              <a:t>Nhóm</a:t>
            </a:r>
            <a:r>
              <a:rPr lang="en-US" sz="2400" dirty="0"/>
              <a:t> 2</a:t>
            </a:r>
            <a:br>
              <a:rPr lang="en-US" sz="2400" dirty="0"/>
            </a:br>
            <a:r>
              <a:rPr lang="en-US" sz="3200" dirty="0"/>
              <a:t/>
            </a:r>
            <a:br>
              <a:rPr lang="en-US" sz="3200" dirty="0"/>
            </a:br>
            <a:r>
              <a:rPr lang="en-US" sz="3200" dirty="0"/>
              <a:t/>
            </a:r>
            <a:br>
              <a:rPr lang="en-US" sz="3200" dirty="0"/>
            </a:br>
            <a:r>
              <a:rPr lang="en-US" sz="3200" dirty="0"/>
              <a:t>                                          	 </a:t>
            </a:r>
            <a:br>
              <a:rPr lang="en-US" sz="3200" dirty="0"/>
            </a:br>
            <a:r>
              <a:rPr lang="en-US" sz="3200" dirty="0"/>
              <a:t>                                                       </a:t>
            </a:r>
            <a:r>
              <a:rPr lang="en-US" sz="1800" dirty="0"/>
              <a:t>Hà </a:t>
            </a:r>
            <a:r>
              <a:rPr lang="en-US" sz="1800" dirty="0" err="1"/>
              <a:t>Nội</a:t>
            </a:r>
            <a:r>
              <a:rPr lang="en-US" sz="1800" dirty="0"/>
              <a:t> </a:t>
            </a:r>
            <a:r>
              <a:rPr lang="en-US" sz="1800" dirty="0" err="1"/>
              <a:t>ngày</a:t>
            </a:r>
            <a:r>
              <a:rPr lang="en-US" sz="1800" dirty="0"/>
              <a:t> 14 </a:t>
            </a:r>
            <a:r>
              <a:rPr lang="en-US" sz="1800" dirty="0" err="1"/>
              <a:t>tháng</a:t>
            </a:r>
            <a:r>
              <a:rPr lang="en-US" sz="1800" dirty="0"/>
              <a:t> 6 </a:t>
            </a:r>
            <a:r>
              <a:rPr lang="en-US" sz="1800" dirty="0" err="1"/>
              <a:t>năm</a:t>
            </a:r>
            <a:r>
              <a:rPr lang="en-US" sz="1800" dirty="0"/>
              <a:t> 2024</a:t>
            </a:r>
            <a:endParaRPr lang="en-US" sz="3200" dirty="0"/>
          </a:p>
        </p:txBody>
      </p:sp>
      <p:pic>
        <p:nvPicPr>
          <p:cNvPr id="1026" name="Picture 2">
            <a:extLst>
              <a:ext uri="{FF2B5EF4-FFF2-40B4-BE49-F238E27FC236}">
                <a16:creationId xmlns:a16="http://schemas.microsoft.com/office/drawing/2014/main" xmlns="" id="{6F30025A-C7E0-D4E1-0C9C-AA33DF774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66" y="1262160"/>
            <a:ext cx="2052734" cy="17143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xmlns="" id="{5A911B9D-C7CA-2FC2-9B6D-38A204916B88}"/>
              </a:ext>
            </a:extLst>
          </p:cNvPr>
          <p:cNvGraphicFramePr>
            <a:graphicFrameLocks noGrp="1"/>
          </p:cNvGraphicFramePr>
          <p:nvPr>
            <p:extLst>
              <p:ext uri="{D42A27DB-BD31-4B8C-83A1-F6EECF244321}">
                <p14:modId xmlns:p14="http://schemas.microsoft.com/office/powerpoint/2010/main" val="995010549"/>
              </p:ext>
            </p:extLst>
          </p:nvPr>
        </p:nvGraphicFramePr>
        <p:xfrm>
          <a:off x="1654629" y="4880415"/>
          <a:ext cx="6096000" cy="1478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961037972"/>
                    </a:ext>
                  </a:extLst>
                </a:gridCol>
                <a:gridCol w="3048000">
                  <a:extLst>
                    <a:ext uri="{9D8B030D-6E8A-4147-A177-3AD203B41FA5}">
                      <a16:colId xmlns:a16="http://schemas.microsoft.com/office/drawing/2014/main" xmlns="" val="738016742"/>
                    </a:ext>
                  </a:extLst>
                </a:gridCol>
              </a:tblGrid>
              <a:tr h="0">
                <a:tc>
                  <a:txBody>
                    <a:bodyPr/>
                    <a:lstStyle/>
                    <a:p>
                      <a:r>
                        <a:rPr lang="en-US" dirty="0" err="1"/>
                        <a:t>Nguyễn</a:t>
                      </a:r>
                      <a:r>
                        <a:rPr lang="en-US" dirty="0"/>
                        <a:t> </a:t>
                      </a:r>
                      <a:r>
                        <a:rPr lang="en-US" dirty="0" err="1"/>
                        <a:t>Kỳ</a:t>
                      </a:r>
                      <a:r>
                        <a:rPr lang="en-US" dirty="0"/>
                        <a:t> Anh</a:t>
                      </a:r>
                    </a:p>
                  </a:txBody>
                  <a:tcPr/>
                </a:tc>
                <a:tc>
                  <a:txBody>
                    <a:bodyPr/>
                    <a:lstStyle/>
                    <a:p>
                      <a:r>
                        <a:rPr lang="en-US" dirty="0"/>
                        <a:t>20225783</a:t>
                      </a:r>
                    </a:p>
                  </a:txBody>
                  <a:tcPr/>
                </a:tc>
                <a:extLst>
                  <a:ext uri="{0D108BD9-81ED-4DB2-BD59-A6C34878D82A}">
                    <a16:rowId xmlns:a16="http://schemas.microsoft.com/office/drawing/2014/main" xmlns="" val="681186996"/>
                  </a:ext>
                </a:extLst>
              </a:tr>
              <a:tr h="370840">
                <a:tc>
                  <a:txBody>
                    <a:bodyPr/>
                    <a:lstStyle/>
                    <a:p>
                      <a:r>
                        <a:rPr lang="en-US" dirty="0"/>
                        <a:t>Võ Anh </a:t>
                      </a:r>
                      <a:r>
                        <a:rPr lang="en-US" dirty="0" err="1"/>
                        <a:t>Khôi</a:t>
                      </a:r>
                      <a:endParaRPr lang="en-US" dirty="0"/>
                    </a:p>
                  </a:txBody>
                  <a:tcPr/>
                </a:tc>
                <a:tc>
                  <a:txBody>
                    <a:bodyPr/>
                    <a:lstStyle/>
                    <a:p>
                      <a:r>
                        <a:rPr lang="en-US" dirty="0"/>
                        <a:t>20225870</a:t>
                      </a:r>
                    </a:p>
                  </a:txBody>
                  <a:tcPr/>
                </a:tc>
                <a:extLst>
                  <a:ext uri="{0D108BD9-81ED-4DB2-BD59-A6C34878D82A}">
                    <a16:rowId xmlns:a16="http://schemas.microsoft.com/office/drawing/2014/main" xmlns="" val="956868510"/>
                  </a:ext>
                </a:extLst>
              </a:tr>
              <a:tr h="370840">
                <a:tc>
                  <a:txBody>
                    <a:bodyPr/>
                    <a:lstStyle/>
                    <a:p>
                      <a:r>
                        <a:rPr lang="en-US" dirty="0" err="1"/>
                        <a:t>Trịnh</a:t>
                      </a:r>
                      <a:r>
                        <a:rPr lang="en-US" dirty="0"/>
                        <a:t> Minh </a:t>
                      </a:r>
                      <a:r>
                        <a:rPr lang="en-US" dirty="0" err="1"/>
                        <a:t>Đạt</a:t>
                      </a:r>
                      <a:endParaRPr lang="en-US" dirty="0"/>
                    </a:p>
                  </a:txBody>
                  <a:tcPr/>
                </a:tc>
                <a:tc>
                  <a:txBody>
                    <a:bodyPr/>
                    <a:lstStyle/>
                    <a:p>
                      <a:r>
                        <a:rPr lang="en-US" dirty="0"/>
                        <a:t>20225701</a:t>
                      </a:r>
                    </a:p>
                  </a:txBody>
                  <a:tcPr/>
                </a:tc>
                <a:extLst>
                  <a:ext uri="{0D108BD9-81ED-4DB2-BD59-A6C34878D82A}">
                    <a16:rowId xmlns:a16="http://schemas.microsoft.com/office/drawing/2014/main" xmlns="" val="1396406248"/>
                  </a:ext>
                </a:extLst>
              </a:tr>
              <a:tr h="370840">
                <a:tc>
                  <a:txBody>
                    <a:bodyPr/>
                    <a:lstStyle/>
                    <a:p>
                      <a:r>
                        <a:rPr lang="en-US" dirty="0" err="1"/>
                        <a:t>Nguyễn</a:t>
                      </a:r>
                      <a:r>
                        <a:rPr lang="en-US" dirty="0"/>
                        <a:t> </a:t>
                      </a:r>
                      <a:r>
                        <a:rPr lang="en-US" dirty="0" err="1"/>
                        <a:t>Tùng</a:t>
                      </a:r>
                      <a:r>
                        <a:rPr lang="en-US" dirty="0"/>
                        <a:t> </a:t>
                      </a:r>
                      <a:r>
                        <a:rPr lang="en-US" dirty="0" err="1"/>
                        <a:t>Dương</a:t>
                      </a:r>
                      <a:endParaRPr lang="en-US" dirty="0"/>
                    </a:p>
                  </a:txBody>
                  <a:tcPr/>
                </a:tc>
                <a:tc>
                  <a:txBody>
                    <a:bodyPr/>
                    <a:lstStyle/>
                    <a:p>
                      <a:r>
                        <a:rPr lang="en-US"/>
                        <a:t>20225823</a:t>
                      </a:r>
                      <a:endParaRPr lang="en-US" dirty="0"/>
                    </a:p>
                  </a:txBody>
                  <a:tcPr/>
                </a:tc>
                <a:extLst>
                  <a:ext uri="{0D108BD9-81ED-4DB2-BD59-A6C34878D82A}">
                    <a16:rowId xmlns:a16="http://schemas.microsoft.com/office/drawing/2014/main" xmlns="" val="739613978"/>
                  </a:ext>
                </a:extLst>
              </a:tr>
            </a:tbl>
          </a:graphicData>
        </a:graphic>
      </p:graphicFrame>
    </p:spTree>
    <p:extLst>
      <p:ext uri="{BB962C8B-B14F-4D97-AF65-F5344CB8AC3E}">
        <p14:creationId xmlns:p14="http://schemas.microsoft.com/office/powerpoint/2010/main" val="945003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xmlns=""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xmlns="" id="{67FB4AA9-E9AF-4CE0-A0DC-99D7952890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xmlns="" id="{FF8BDF70-CFA6-4031-86B7-31F910D8115D}"/>
              </a:ext>
            </a:extLst>
          </p:cNvPr>
          <p:cNvSpPr txBox="1">
            <a:spLocks/>
          </p:cNvSpPr>
          <p:nvPr/>
        </p:nvSpPr>
        <p:spPr>
          <a:xfrm>
            <a:off x="413012" y="1440025"/>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TABLE OF CONTENTS</a:t>
            </a:r>
          </a:p>
          <a:p>
            <a:r>
              <a:rPr lang="en-US" sz="3600" dirty="0"/>
              <a:t>1</a:t>
            </a:r>
            <a:r>
              <a:rPr lang="en-US" sz="3600" dirty="0" smtClean="0"/>
              <a:t>.    </a:t>
            </a:r>
            <a:r>
              <a:rPr lang="en-US" sz="3600" dirty="0" err="1" smtClean="0"/>
              <a:t>Mô</a:t>
            </a:r>
            <a:r>
              <a:rPr lang="en-US" sz="3600" dirty="0" smtClean="0"/>
              <a:t> </a:t>
            </a:r>
            <a:r>
              <a:rPr lang="en-US" sz="3600" dirty="0" err="1"/>
              <a:t>tả</a:t>
            </a:r>
            <a:r>
              <a:rPr lang="en-US" sz="3600" dirty="0"/>
              <a:t> </a:t>
            </a:r>
            <a:r>
              <a:rPr lang="en-US" sz="3600" dirty="0" err="1"/>
              <a:t>bài</a:t>
            </a:r>
            <a:r>
              <a:rPr lang="en-US" sz="3600" dirty="0"/>
              <a:t> </a:t>
            </a:r>
            <a:r>
              <a:rPr lang="en-US" sz="3600" dirty="0" err="1" smtClean="0"/>
              <a:t>toán</a:t>
            </a:r>
            <a:endParaRPr lang="en-US" sz="3600" dirty="0" smtClean="0"/>
          </a:p>
          <a:p>
            <a:pPr marL="742950" indent="-742950">
              <a:buAutoNum type="arabicPeriod" startAt="2"/>
            </a:pPr>
            <a:r>
              <a:rPr lang="en-US" sz="3600" dirty="0" err="1"/>
              <a:t>Mô</a:t>
            </a:r>
            <a:r>
              <a:rPr lang="en-US" sz="3600" dirty="0"/>
              <a:t> </a:t>
            </a:r>
            <a:r>
              <a:rPr lang="en-US" sz="3600" dirty="0" err="1"/>
              <a:t>hình</a:t>
            </a:r>
            <a:r>
              <a:rPr lang="en-US" sz="3600" dirty="0"/>
              <a:t> </a:t>
            </a:r>
            <a:r>
              <a:rPr lang="en-US" sz="3600" dirty="0" err="1"/>
              <a:t>thực</a:t>
            </a:r>
            <a:r>
              <a:rPr lang="en-US" sz="3600" dirty="0"/>
              <a:t> </a:t>
            </a:r>
            <a:r>
              <a:rPr lang="en-US" sz="3600" dirty="0" err="1"/>
              <a:t>thể</a:t>
            </a:r>
            <a:r>
              <a:rPr lang="en-US" sz="3600" dirty="0"/>
              <a:t> </a:t>
            </a:r>
            <a:r>
              <a:rPr lang="en-US" sz="3600" dirty="0" err="1"/>
              <a:t>liên</a:t>
            </a:r>
            <a:r>
              <a:rPr lang="en-US" sz="3600" dirty="0"/>
              <a:t> </a:t>
            </a:r>
            <a:r>
              <a:rPr lang="en-US" sz="3600" dirty="0" err="1"/>
              <a:t>kết</a:t>
            </a:r>
            <a:endParaRPr lang="en-US" sz="3600" dirty="0"/>
          </a:p>
          <a:p>
            <a:pPr marL="742950" indent="-742950">
              <a:buAutoNum type="arabicPeriod" startAt="2"/>
            </a:pPr>
            <a:r>
              <a:rPr lang="en-US" sz="3600" dirty="0" err="1" smtClean="0"/>
              <a:t>Mô</a:t>
            </a:r>
            <a:r>
              <a:rPr lang="en-US" sz="3600" dirty="0" smtClean="0"/>
              <a:t> </a:t>
            </a:r>
            <a:r>
              <a:rPr lang="en-US" sz="3600" dirty="0" err="1"/>
              <a:t>hình</a:t>
            </a:r>
            <a:r>
              <a:rPr lang="en-US" sz="3600" dirty="0"/>
              <a:t> </a:t>
            </a:r>
            <a:r>
              <a:rPr lang="en-US" sz="3600" dirty="0" err="1"/>
              <a:t>quan</a:t>
            </a:r>
            <a:r>
              <a:rPr lang="en-US" sz="3600" dirty="0"/>
              <a:t> </a:t>
            </a:r>
            <a:r>
              <a:rPr lang="en-US" sz="3600" dirty="0" err="1"/>
              <a:t>hệ</a:t>
            </a:r>
            <a:endParaRPr lang="en-US" sz="3600" dirty="0"/>
          </a:p>
          <a:p>
            <a:pPr marL="742950" indent="-742950">
              <a:buAutoNum type="arabicPeriod" startAt="2"/>
            </a:pPr>
            <a:r>
              <a:rPr lang="en-US" sz="3600" dirty="0"/>
              <a:t>Trigger </a:t>
            </a:r>
            <a:r>
              <a:rPr lang="en-US" sz="3600" dirty="0" err="1"/>
              <a:t>và</a:t>
            </a:r>
            <a:r>
              <a:rPr lang="en-US" sz="3600" dirty="0"/>
              <a:t> Role</a:t>
            </a:r>
          </a:p>
          <a:p>
            <a:r>
              <a:rPr lang="en-US" sz="3600" dirty="0"/>
              <a:t>      	    4.1. Trigger</a:t>
            </a:r>
          </a:p>
          <a:p>
            <a:r>
              <a:rPr lang="en-US" sz="3600" dirty="0"/>
              <a:t>	    4.2. Role</a:t>
            </a:r>
          </a:p>
          <a:p>
            <a:r>
              <a:rPr lang="en-US" sz="3600" dirty="0"/>
              <a:t>5. </a:t>
            </a:r>
            <a:r>
              <a:rPr lang="en-US" sz="3600" dirty="0" smtClean="0"/>
              <a:t>   </a:t>
            </a:r>
            <a:r>
              <a:rPr lang="en-US" sz="3600" dirty="0" err="1" smtClean="0"/>
              <a:t>Các</a:t>
            </a:r>
            <a:r>
              <a:rPr lang="en-US" sz="3600" dirty="0" smtClean="0"/>
              <a:t> </a:t>
            </a:r>
            <a:r>
              <a:rPr lang="en-US" sz="3600" dirty="0" err="1"/>
              <a:t>truy</a:t>
            </a:r>
            <a:r>
              <a:rPr lang="en-US" sz="3600" dirty="0"/>
              <a:t> </a:t>
            </a:r>
            <a:r>
              <a:rPr lang="en-US" sz="3600" dirty="0" err="1"/>
              <a:t>vấn</a:t>
            </a:r>
            <a:endParaRPr lang="en-US" sz="3600" dirty="0"/>
          </a:p>
        </p:txBody>
      </p:sp>
      <p:sp>
        <p:nvSpPr>
          <p:cNvPr id="12" name="Title 6">
            <a:extLst>
              <a:ext uri="{FF2B5EF4-FFF2-40B4-BE49-F238E27FC236}">
                <a16:creationId xmlns:a16="http://schemas.microsoft.com/office/drawing/2014/main" xmlns=""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0F913F7-4B22-DF03-BE34-2728F6ED0F21}"/>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xmlns="" id="{19AA21CD-A66E-E5CD-61FD-14906A0E3AE2}"/>
              </a:ext>
            </a:extLst>
          </p:cNvPr>
          <p:cNvSpPr>
            <a:spLocks noGrp="1"/>
          </p:cNvSpPr>
          <p:nvPr>
            <p:ph type="title"/>
          </p:nvPr>
        </p:nvSpPr>
        <p:spPr/>
        <p:txBody>
          <a:bodyPr/>
          <a:lstStyle/>
          <a:p>
            <a:r>
              <a:rPr lang="en-US" dirty="0"/>
              <a:t>1. </a:t>
            </a:r>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endParaRPr lang="vi-VN" dirty="0"/>
          </a:p>
        </p:txBody>
      </p:sp>
      <p:sp>
        <p:nvSpPr>
          <p:cNvPr id="4" name="Content Placeholder 3">
            <a:extLst>
              <a:ext uri="{FF2B5EF4-FFF2-40B4-BE49-F238E27FC236}">
                <a16:creationId xmlns:a16="http://schemas.microsoft.com/office/drawing/2014/main" xmlns="" id="{17ADC474-144B-543E-B4DA-C389A0F58F0C}"/>
              </a:ext>
            </a:extLst>
          </p:cNvPr>
          <p:cNvSpPr>
            <a:spLocks noGrp="1"/>
          </p:cNvSpPr>
          <p:nvPr>
            <p:ph sz="quarter" idx="13"/>
          </p:nvPr>
        </p:nvSpPr>
        <p:spPr>
          <a:xfrm>
            <a:off x="410546" y="873208"/>
            <a:ext cx="8173617" cy="4021495"/>
          </a:xfrm>
        </p:spPr>
        <p:txBody>
          <a:bodyPr/>
          <a:lstStyle/>
          <a:p>
            <a:endParaRPr lang="en-US" dirty="0"/>
          </a:p>
          <a:p>
            <a:endParaRPr lang="en-US" dirty="0"/>
          </a:p>
          <a:p>
            <a:r>
              <a:rPr lang="vi-VN" sz="3200" dirty="0"/>
              <a:t>Một trường đại học có một hệ thống ký túc xá lớn với nhiều tòa nhà và phòng khác nhau. Trường muốn xây dựng một hệ thống quản lý ký túc xá để dễ dàng theo dõi và quản lý các thông tin liên quan đến sinh viên, phòng ở, và các dịch vụ liên quan</a:t>
            </a:r>
            <a:r>
              <a:rPr lang="en-US" sz="3200" dirty="0"/>
              <a:t>.</a:t>
            </a:r>
          </a:p>
          <a:p>
            <a:pPr marL="0" indent="0">
              <a:buNone/>
            </a:pPr>
            <a:endParaRPr lang="vi-VN" dirty="0"/>
          </a:p>
        </p:txBody>
      </p:sp>
    </p:spTree>
    <p:extLst>
      <p:ext uri="{BB962C8B-B14F-4D97-AF65-F5344CB8AC3E}">
        <p14:creationId xmlns:p14="http://schemas.microsoft.com/office/powerpoint/2010/main" val="4237138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BD4D017-0CB2-D59F-8D5F-BDBCD06DF20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xmlns="" id="{00888328-0A47-DD1B-7BF8-9CF562AB8CE8}"/>
              </a:ext>
            </a:extLst>
          </p:cNvPr>
          <p:cNvSpPr>
            <a:spLocks noGrp="1"/>
          </p:cNvSpPr>
          <p:nvPr>
            <p:ph type="title"/>
          </p:nvPr>
        </p:nvSpPr>
        <p:spPr/>
        <p:txBody>
          <a:bodyPr/>
          <a:lstStyle/>
          <a:p>
            <a:r>
              <a:rPr lang="en-US" dirty="0"/>
              <a:t>1. </a:t>
            </a:r>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endParaRPr lang="vi-VN" dirty="0"/>
          </a:p>
        </p:txBody>
      </p:sp>
      <p:sp>
        <p:nvSpPr>
          <p:cNvPr id="9" name="Oval 8">
            <a:extLst>
              <a:ext uri="{FF2B5EF4-FFF2-40B4-BE49-F238E27FC236}">
                <a16:creationId xmlns:a16="http://schemas.microsoft.com/office/drawing/2014/main" xmlns="" id="{876215CC-E3F6-C087-6F85-1630262F9B91}"/>
              </a:ext>
            </a:extLst>
          </p:cNvPr>
          <p:cNvSpPr/>
          <p:nvPr/>
        </p:nvSpPr>
        <p:spPr>
          <a:xfrm>
            <a:off x="2491274" y="1076892"/>
            <a:ext cx="3648268" cy="102636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t>Yêu</a:t>
            </a:r>
            <a:r>
              <a:rPr lang="en-US" sz="2400" b="1" dirty="0"/>
              <a:t> </a:t>
            </a:r>
            <a:r>
              <a:rPr lang="en-US" sz="2400" b="1" dirty="0" err="1"/>
              <a:t>cầu</a:t>
            </a:r>
            <a:r>
              <a:rPr lang="en-US" sz="2400" b="1" dirty="0"/>
              <a:t> </a:t>
            </a:r>
            <a:r>
              <a:rPr lang="en-US" sz="2400" b="1" dirty="0" err="1"/>
              <a:t>hệ</a:t>
            </a:r>
            <a:r>
              <a:rPr lang="en-US" sz="2400" b="1" dirty="0"/>
              <a:t> </a:t>
            </a:r>
            <a:r>
              <a:rPr lang="en-US" sz="2400" b="1" dirty="0" err="1"/>
              <a:t>thống</a:t>
            </a:r>
            <a:endParaRPr lang="en-US" sz="2400" b="1" dirty="0"/>
          </a:p>
        </p:txBody>
      </p:sp>
      <p:cxnSp>
        <p:nvCxnSpPr>
          <p:cNvPr id="11" name="Straight Arrow Connector 10">
            <a:extLst>
              <a:ext uri="{FF2B5EF4-FFF2-40B4-BE49-F238E27FC236}">
                <a16:creationId xmlns:a16="http://schemas.microsoft.com/office/drawing/2014/main" xmlns="" id="{9820980A-A076-5876-AAA8-4769573EA25F}"/>
              </a:ext>
            </a:extLst>
          </p:cNvPr>
          <p:cNvCxnSpPr>
            <a:cxnSpLocks/>
            <a:endCxn id="55" idx="0"/>
          </p:cNvCxnSpPr>
          <p:nvPr/>
        </p:nvCxnSpPr>
        <p:spPr>
          <a:xfrm flipH="1">
            <a:off x="809777" y="2103258"/>
            <a:ext cx="3488263" cy="192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46203BF-6B9D-8195-729C-E9799815ADD7}"/>
              </a:ext>
            </a:extLst>
          </p:cNvPr>
          <p:cNvCxnSpPr>
            <a:cxnSpLocks/>
            <a:stCxn id="9" idx="4"/>
            <a:endCxn id="56" idx="0"/>
          </p:cNvCxnSpPr>
          <p:nvPr/>
        </p:nvCxnSpPr>
        <p:spPr>
          <a:xfrm flipH="1">
            <a:off x="1992397" y="2103258"/>
            <a:ext cx="2323011" cy="194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6D56DA79-9A39-56CC-A8E5-FD96908A45F1}"/>
              </a:ext>
            </a:extLst>
          </p:cNvPr>
          <p:cNvCxnSpPr>
            <a:cxnSpLocks/>
            <a:stCxn id="9" idx="4"/>
            <a:endCxn id="58" idx="0"/>
          </p:cNvCxnSpPr>
          <p:nvPr/>
        </p:nvCxnSpPr>
        <p:spPr>
          <a:xfrm flipH="1">
            <a:off x="3175017" y="2103258"/>
            <a:ext cx="1140391" cy="194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72CF3F12-5383-DCDA-05AD-62EF9305550B}"/>
              </a:ext>
            </a:extLst>
          </p:cNvPr>
          <p:cNvCxnSpPr>
            <a:cxnSpLocks/>
            <a:stCxn id="9" idx="4"/>
            <a:endCxn id="59" idx="0"/>
          </p:cNvCxnSpPr>
          <p:nvPr/>
        </p:nvCxnSpPr>
        <p:spPr>
          <a:xfrm flipH="1">
            <a:off x="4244089" y="2103258"/>
            <a:ext cx="71319" cy="196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ABB5A3E1-1A4A-34F1-5E27-C8C13755A67B}"/>
              </a:ext>
            </a:extLst>
          </p:cNvPr>
          <p:cNvCxnSpPr>
            <a:cxnSpLocks/>
            <a:stCxn id="9" idx="4"/>
            <a:endCxn id="60" idx="0"/>
          </p:cNvCxnSpPr>
          <p:nvPr/>
        </p:nvCxnSpPr>
        <p:spPr>
          <a:xfrm>
            <a:off x="4315408" y="2103258"/>
            <a:ext cx="2329879" cy="194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596B3EEB-B432-D4E6-6553-188AA3F200A9}"/>
              </a:ext>
            </a:extLst>
          </p:cNvPr>
          <p:cNvCxnSpPr>
            <a:cxnSpLocks/>
            <a:stCxn id="9" idx="4"/>
            <a:endCxn id="61" idx="0"/>
          </p:cNvCxnSpPr>
          <p:nvPr/>
        </p:nvCxnSpPr>
        <p:spPr>
          <a:xfrm>
            <a:off x="4315408" y="2103258"/>
            <a:ext cx="3580675" cy="196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xmlns="" id="{227658B8-5056-C0E3-27BB-D34C2EC39945}"/>
              </a:ext>
            </a:extLst>
          </p:cNvPr>
          <p:cNvSpPr/>
          <p:nvPr/>
        </p:nvSpPr>
        <p:spPr>
          <a:xfrm>
            <a:off x="310900" y="4030980"/>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sinh</a:t>
            </a:r>
            <a:r>
              <a:rPr lang="en-US" dirty="0">
                <a:solidFill>
                  <a:schemeClr val="tx1"/>
                </a:solidFill>
              </a:rPr>
              <a:t> </a:t>
            </a:r>
            <a:r>
              <a:rPr lang="en-US" dirty="0" err="1">
                <a:solidFill>
                  <a:schemeClr val="tx1"/>
                </a:solidFill>
              </a:rPr>
              <a:t>viên</a:t>
            </a:r>
            <a:endParaRPr lang="en-US" dirty="0">
              <a:solidFill>
                <a:schemeClr val="tx1"/>
              </a:solidFill>
            </a:endParaRPr>
          </a:p>
        </p:txBody>
      </p:sp>
      <p:sp>
        <p:nvSpPr>
          <p:cNvPr id="56" name="Rectangle: Rounded Corners 55">
            <a:extLst>
              <a:ext uri="{FF2B5EF4-FFF2-40B4-BE49-F238E27FC236}">
                <a16:creationId xmlns:a16="http://schemas.microsoft.com/office/drawing/2014/main" xmlns="" id="{010066C6-B21D-0CE9-F76F-4C3CF2675ADC}"/>
              </a:ext>
            </a:extLst>
          </p:cNvPr>
          <p:cNvSpPr/>
          <p:nvPr/>
        </p:nvSpPr>
        <p:spPr>
          <a:xfrm>
            <a:off x="1493520" y="4049788"/>
            <a:ext cx="997754" cy="16956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thông</a:t>
            </a:r>
            <a:r>
              <a:rPr lang="en-US" dirty="0">
                <a:solidFill>
                  <a:schemeClr val="tx1"/>
                </a:solidFill>
              </a:rPr>
              <a:t> tin </a:t>
            </a:r>
            <a:r>
              <a:rPr lang="en-US" dirty="0" err="1">
                <a:solidFill>
                  <a:schemeClr val="tx1"/>
                </a:solidFill>
              </a:rPr>
              <a:t>phòng</a:t>
            </a:r>
            <a:endParaRPr lang="en-US" dirty="0">
              <a:solidFill>
                <a:schemeClr val="tx1"/>
              </a:solidFill>
            </a:endParaRPr>
          </a:p>
        </p:txBody>
      </p:sp>
      <p:sp>
        <p:nvSpPr>
          <p:cNvPr id="58" name="Rectangle: Rounded Corners 57">
            <a:extLst>
              <a:ext uri="{FF2B5EF4-FFF2-40B4-BE49-F238E27FC236}">
                <a16:creationId xmlns:a16="http://schemas.microsoft.com/office/drawing/2014/main" xmlns="" id="{432ADE74-8BBF-E54A-DBDE-E72C40DEDFAF}"/>
              </a:ext>
            </a:extLst>
          </p:cNvPr>
          <p:cNvSpPr/>
          <p:nvPr/>
        </p:nvSpPr>
        <p:spPr>
          <a:xfrm>
            <a:off x="2676140" y="4049788"/>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thông</a:t>
            </a:r>
            <a:r>
              <a:rPr lang="en-US" dirty="0">
                <a:solidFill>
                  <a:schemeClr val="tx1"/>
                </a:solidFill>
              </a:rPr>
              <a:t> tin </a:t>
            </a:r>
            <a:r>
              <a:rPr lang="en-US" dirty="0" err="1">
                <a:solidFill>
                  <a:schemeClr val="tx1"/>
                </a:solidFill>
              </a:rPr>
              <a:t>trang</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bị</a:t>
            </a:r>
            <a:endParaRPr lang="en-US" dirty="0">
              <a:solidFill>
                <a:schemeClr val="tx1"/>
              </a:solidFill>
            </a:endParaRPr>
          </a:p>
        </p:txBody>
      </p:sp>
      <p:sp>
        <p:nvSpPr>
          <p:cNvPr id="59" name="Rectangle: Rounded Corners 58">
            <a:extLst>
              <a:ext uri="{FF2B5EF4-FFF2-40B4-BE49-F238E27FC236}">
                <a16:creationId xmlns:a16="http://schemas.microsoft.com/office/drawing/2014/main" xmlns="" id="{A70D7A11-878C-5761-731D-599413CB1431}"/>
              </a:ext>
            </a:extLst>
          </p:cNvPr>
          <p:cNvSpPr/>
          <p:nvPr/>
        </p:nvSpPr>
        <p:spPr>
          <a:xfrm>
            <a:off x="3745212" y="4066608"/>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dịch</a:t>
            </a:r>
            <a:r>
              <a:rPr lang="en-US" dirty="0">
                <a:solidFill>
                  <a:schemeClr val="tx1"/>
                </a:solidFill>
              </a:rPr>
              <a:t> </a:t>
            </a:r>
            <a:r>
              <a:rPr lang="en-US" dirty="0" err="1">
                <a:solidFill>
                  <a:schemeClr val="tx1"/>
                </a:solidFill>
              </a:rPr>
              <a:t>vụ</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tiện</a:t>
            </a:r>
            <a:r>
              <a:rPr lang="en-US" dirty="0">
                <a:solidFill>
                  <a:schemeClr val="tx1"/>
                </a:solidFill>
              </a:rPr>
              <a:t> </a:t>
            </a:r>
            <a:r>
              <a:rPr lang="en-US" dirty="0" err="1">
                <a:solidFill>
                  <a:schemeClr val="tx1"/>
                </a:solidFill>
              </a:rPr>
              <a:t>ích</a:t>
            </a:r>
            <a:endParaRPr lang="en-US" dirty="0">
              <a:solidFill>
                <a:schemeClr val="tx1"/>
              </a:solidFill>
            </a:endParaRPr>
          </a:p>
        </p:txBody>
      </p:sp>
      <p:sp>
        <p:nvSpPr>
          <p:cNvPr id="60" name="Rectangle: Rounded Corners 59">
            <a:extLst>
              <a:ext uri="{FF2B5EF4-FFF2-40B4-BE49-F238E27FC236}">
                <a16:creationId xmlns:a16="http://schemas.microsoft.com/office/drawing/2014/main" xmlns="" id="{2EB46EFA-2AD6-0154-FA70-530DE6E57E0B}"/>
              </a:ext>
            </a:extLst>
          </p:cNvPr>
          <p:cNvSpPr/>
          <p:nvPr/>
        </p:nvSpPr>
        <p:spPr>
          <a:xfrm>
            <a:off x="6146410" y="4049788"/>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toán</a:t>
            </a:r>
            <a:endParaRPr lang="en-US" dirty="0">
              <a:solidFill>
                <a:schemeClr val="tx1"/>
              </a:solidFill>
            </a:endParaRPr>
          </a:p>
        </p:txBody>
      </p:sp>
      <p:sp>
        <p:nvSpPr>
          <p:cNvPr id="61" name="Rectangle: Rounded Corners 60">
            <a:extLst>
              <a:ext uri="{FF2B5EF4-FFF2-40B4-BE49-F238E27FC236}">
                <a16:creationId xmlns:a16="http://schemas.microsoft.com/office/drawing/2014/main" xmlns="" id="{5654CA25-6EE5-4678-9F66-EF2108BEBEBC}"/>
              </a:ext>
            </a:extLst>
          </p:cNvPr>
          <p:cNvSpPr/>
          <p:nvPr/>
        </p:nvSpPr>
        <p:spPr>
          <a:xfrm>
            <a:off x="7397206" y="4066910"/>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trì</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cố</a:t>
            </a:r>
            <a:endParaRPr lang="en-US" dirty="0">
              <a:solidFill>
                <a:schemeClr val="tx1"/>
              </a:solidFill>
            </a:endParaRPr>
          </a:p>
        </p:txBody>
      </p:sp>
      <p:sp>
        <p:nvSpPr>
          <p:cNvPr id="10" name="Rectangle: Rounded Corners 9">
            <a:extLst>
              <a:ext uri="{FF2B5EF4-FFF2-40B4-BE49-F238E27FC236}">
                <a16:creationId xmlns:a16="http://schemas.microsoft.com/office/drawing/2014/main" xmlns="" id="{B1E4DEF4-7057-047E-4107-A627BA9715A7}"/>
              </a:ext>
            </a:extLst>
          </p:cNvPr>
          <p:cNvSpPr/>
          <p:nvPr/>
        </p:nvSpPr>
        <p:spPr>
          <a:xfrm>
            <a:off x="4883547" y="4066608"/>
            <a:ext cx="997754" cy="17145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ktx</a:t>
            </a:r>
            <a:endParaRPr lang="en-US" dirty="0">
              <a:solidFill>
                <a:schemeClr val="tx1"/>
              </a:solidFill>
            </a:endParaRPr>
          </a:p>
        </p:txBody>
      </p:sp>
      <p:cxnSp>
        <p:nvCxnSpPr>
          <p:cNvPr id="13" name="Straight Arrow Connector 12">
            <a:extLst>
              <a:ext uri="{FF2B5EF4-FFF2-40B4-BE49-F238E27FC236}">
                <a16:creationId xmlns:a16="http://schemas.microsoft.com/office/drawing/2014/main" xmlns="" id="{B3FE2E22-8AFB-D3F3-4675-3BD58BC54A05}"/>
              </a:ext>
            </a:extLst>
          </p:cNvPr>
          <p:cNvCxnSpPr>
            <a:cxnSpLocks/>
            <a:stCxn id="9" idx="4"/>
            <a:endCxn id="10" idx="0"/>
          </p:cNvCxnSpPr>
          <p:nvPr/>
        </p:nvCxnSpPr>
        <p:spPr>
          <a:xfrm>
            <a:off x="4315408" y="2103258"/>
            <a:ext cx="1067016" cy="196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6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63CA72F-997C-FA4E-9B12-29F98AB8052D}"/>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xmlns="" id="{99D79F6C-D724-FF43-FD33-DC52F2BB10C9}"/>
              </a:ext>
            </a:extLst>
          </p:cNvPr>
          <p:cNvSpPr>
            <a:spLocks noGrp="1"/>
          </p:cNvSpPr>
          <p:nvPr>
            <p:ph type="title"/>
          </p:nvPr>
        </p:nvSpPr>
        <p:spPr/>
        <p:txBody>
          <a:bodyPr/>
          <a:lstStyle/>
          <a:p>
            <a:r>
              <a:rPr lang="en-US" dirty="0"/>
              <a:t>1. </a:t>
            </a:r>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endParaRPr lang="vi-VN" dirty="0"/>
          </a:p>
        </p:txBody>
      </p:sp>
      <p:sp>
        <p:nvSpPr>
          <p:cNvPr id="5" name="Content Placeholder 4">
            <a:extLst>
              <a:ext uri="{FF2B5EF4-FFF2-40B4-BE49-F238E27FC236}">
                <a16:creationId xmlns:a16="http://schemas.microsoft.com/office/drawing/2014/main" xmlns="" id="{B42BE5DD-415B-B929-AEAE-DDF5DF2342B3}"/>
              </a:ext>
            </a:extLst>
          </p:cNvPr>
          <p:cNvSpPr>
            <a:spLocks noGrp="1"/>
          </p:cNvSpPr>
          <p:nvPr>
            <p:ph sz="quarter" idx="13"/>
          </p:nvPr>
        </p:nvSpPr>
        <p:spPr>
          <a:xfrm>
            <a:off x="0" y="777878"/>
            <a:ext cx="8908923" cy="5425057"/>
          </a:xfrm>
        </p:spPr>
        <p:txBody>
          <a:bodyPr/>
          <a:lstStyle/>
          <a:p>
            <a:pPr marL="0" indent="0">
              <a:buNone/>
            </a:pPr>
            <a:endParaRPr lang="vi-VN" dirty="0"/>
          </a:p>
          <a:p>
            <a:pPr marL="0" indent="0">
              <a:buNone/>
            </a:pPr>
            <a:r>
              <a:rPr lang="ja-JP" altLang="en-US" dirty="0"/>
              <a:t>　　</a:t>
            </a:r>
            <a:endParaRPr lang="vi-VN" dirty="0"/>
          </a:p>
        </p:txBody>
      </p:sp>
      <p:sp>
        <p:nvSpPr>
          <p:cNvPr id="4" name="Oval 3">
            <a:extLst>
              <a:ext uri="{FF2B5EF4-FFF2-40B4-BE49-F238E27FC236}">
                <a16:creationId xmlns:a16="http://schemas.microsoft.com/office/drawing/2014/main" xmlns="" id="{0563B8BD-7E0B-57E0-BC30-4C4842BEE56B}"/>
              </a:ext>
            </a:extLst>
          </p:cNvPr>
          <p:cNvSpPr/>
          <p:nvPr/>
        </p:nvSpPr>
        <p:spPr>
          <a:xfrm>
            <a:off x="0" y="2419668"/>
            <a:ext cx="2621280" cy="226314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chính</a:t>
            </a:r>
            <a:r>
              <a:rPr lang="en-US" sz="2400" b="1" dirty="0"/>
              <a:t> </a:t>
            </a:r>
            <a:r>
              <a:rPr lang="en-US" sz="2400" b="1" dirty="0" err="1"/>
              <a:t>của</a:t>
            </a:r>
            <a:r>
              <a:rPr lang="en-US" sz="2400" b="1" dirty="0"/>
              <a:t> </a:t>
            </a:r>
            <a:r>
              <a:rPr lang="en-US" sz="2400" b="1" dirty="0" err="1"/>
              <a:t>hệ</a:t>
            </a:r>
            <a:r>
              <a:rPr lang="en-US" sz="2400" b="1" dirty="0"/>
              <a:t> </a:t>
            </a:r>
            <a:r>
              <a:rPr lang="en-US" sz="2400" b="1" dirty="0" err="1"/>
              <a:t>thống</a:t>
            </a:r>
            <a:endParaRPr lang="en-US" sz="2400" b="1" dirty="0"/>
          </a:p>
        </p:txBody>
      </p:sp>
      <p:sp>
        <p:nvSpPr>
          <p:cNvPr id="8" name="Rectangle 7">
            <a:extLst>
              <a:ext uri="{FF2B5EF4-FFF2-40B4-BE49-F238E27FC236}">
                <a16:creationId xmlns:a16="http://schemas.microsoft.com/office/drawing/2014/main" xmlns="" id="{4F8F2502-2AA4-8833-500F-DD52807D388F}"/>
              </a:ext>
            </a:extLst>
          </p:cNvPr>
          <p:cNvSpPr/>
          <p:nvPr/>
        </p:nvSpPr>
        <p:spPr>
          <a:xfrm>
            <a:off x="5423336" y="832115"/>
            <a:ext cx="3149155" cy="7261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Đăng</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thông</a:t>
            </a:r>
            <a:r>
              <a:rPr lang="en-US" dirty="0">
                <a:solidFill>
                  <a:schemeClr val="tx1"/>
                </a:solidFill>
              </a:rPr>
              <a:t> tin </a:t>
            </a:r>
            <a:r>
              <a:rPr lang="en-US" dirty="0" err="1">
                <a:solidFill>
                  <a:schemeClr val="tx1"/>
                </a:solidFill>
              </a:rPr>
              <a:t>sinh</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lỗi</a:t>
            </a:r>
            <a:r>
              <a:rPr lang="en-US" dirty="0">
                <a:solidFill>
                  <a:schemeClr val="tx1"/>
                </a:solidFill>
              </a:rPr>
              <a:t> vi </a:t>
            </a:r>
            <a:r>
              <a:rPr lang="en-US" dirty="0" err="1">
                <a:solidFill>
                  <a:schemeClr val="tx1"/>
                </a:solidFill>
              </a:rPr>
              <a:t>phạm</a:t>
            </a:r>
            <a:endParaRPr lang="en-US" dirty="0">
              <a:solidFill>
                <a:schemeClr val="tx1"/>
              </a:solidFill>
            </a:endParaRPr>
          </a:p>
        </p:txBody>
      </p:sp>
      <p:sp>
        <p:nvSpPr>
          <p:cNvPr id="9" name="Rectangle 8">
            <a:extLst>
              <a:ext uri="{FF2B5EF4-FFF2-40B4-BE49-F238E27FC236}">
                <a16:creationId xmlns:a16="http://schemas.microsoft.com/office/drawing/2014/main" xmlns="" id="{32A66585-94A4-7166-1DF4-B0EB5F7D03AC}"/>
              </a:ext>
            </a:extLst>
          </p:cNvPr>
          <p:cNvSpPr/>
          <p:nvPr/>
        </p:nvSpPr>
        <p:spPr>
          <a:xfrm>
            <a:off x="5423332" y="1678519"/>
            <a:ext cx="3149155" cy="7036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Đăng</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phòng</a:t>
            </a:r>
            <a:r>
              <a:rPr lang="en-US" dirty="0">
                <a:solidFill>
                  <a:schemeClr val="tx1"/>
                </a:solidFill>
              </a:rPr>
              <a:t> </a:t>
            </a:r>
            <a:r>
              <a:rPr lang="en-US" dirty="0"/>
              <a:t>ở</a:t>
            </a:r>
            <a:endParaRPr lang="en-US" dirty="0">
              <a:solidFill>
                <a:schemeClr val="tx1"/>
              </a:solidFill>
            </a:endParaRPr>
          </a:p>
        </p:txBody>
      </p:sp>
      <p:sp>
        <p:nvSpPr>
          <p:cNvPr id="10" name="Rectangle 9">
            <a:extLst>
              <a:ext uri="{FF2B5EF4-FFF2-40B4-BE49-F238E27FC236}">
                <a16:creationId xmlns:a16="http://schemas.microsoft.com/office/drawing/2014/main" xmlns="" id="{DFF0DED7-B091-132B-DFC6-91930FB60063}"/>
              </a:ext>
            </a:extLst>
          </p:cNvPr>
          <p:cNvSpPr/>
          <p:nvPr/>
        </p:nvSpPr>
        <p:spPr>
          <a:xfrm>
            <a:off x="5423338" y="2525563"/>
            <a:ext cx="3149155" cy="7261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Đăng</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trang</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bị</a:t>
            </a:r>
            <a:endParaRPr lang="en-US" dirty="0">
              <a:solidFill>
                <a:schemeClr val="tx1"/>
              </a:solidFill>
            </a:endParaRPr>
          </a:p>
        </p:txBody>
      </p:sp>
      <p:sp>
        <p:nvSpPr>
          <p:cNvPr id="11" name="Rectangle 10">
            <a:extLst>
              <a:ext uri="{FF2B5EF4-FFF2-40B4-BE49-F238E27FC236}">
                <a16:creationId xmlns:a16="http://schemas.microsoft.com/office/drawing/2014/main" xmlns="" id="{A5277057-836A-CD22-9003-EE6C71EC59EE}"/>
              </a:ext>
            </a:extLst>
          </p:cNvPr>
          <p:cNvSpPr/>
          <p:nvPr/>
        </p:nvSpPr>
        <p:spPr>
          <a:xfrm>
            <a:off x="5423334" y="3363770"/>
            <a:ext cx="3149155" cy="7418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Đăng</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phòng</a:t>
            </a:r>
            <a:r>
              <a:rPr lang="en-US" dirty="0">
                <a:solidFill>
                  <a:schemeClr val="tx1"/>
                </a:solidFill>
              </a:rPr>
              <a:t> </a:t>
            </a:r>
            <a:r>
              <a:rPr lang="en-US" dirty="0" err="1">
                <a:solidFill>
                  <a:schemeClr val="tx1"/>
                </a:solidFill>
              </a:rPr>
              <a:t>dịch</a:t>
            </a:r>
            <a:r>
              <a:rPr lang="en-US" dirty="0">
                <a:solidFill>
                  <a:schemeClr val="tx1"/>
                </a:solidFill>
              </a:rPr>
              <a:t> </a:t>
            </a:r>
            <a:r>
              <a:rPr lang="en-US" dirty="0" err="1">
                <a:solidFill>
                  <a:schemeClr val="tx1"/>
                </a:solidFill>
              </a:rPr>
              <a:t>vụ</a:t>
            </a:r>
            <a:endParaRPr lang="en-US" dirty="0">
              <a:solidFill>
                <a:schemeClr val="tx1"/>
              </a:solidFill>
            </a:endParaRPr>
          </a:p>
        </p:txBody>
      </p:sp>
      <p:sp>
        <p:nvSpPr>
          <p:cNvPr id="12" name="Rectangle 11">
            <a:extLst>
              <a:ext uri="{FF2B5EF4-FFF2-40B4-BE49-F238E27FC236}">
                <a16:creationId xmlns:a16="http://schemas.microsoft.com/office/drawing/2014/main" xmlns="" id="{3E1F1335-4F3F-2BB1-8939-474554E243FE}"/>
              </a:ext>
            </a:extLst>
          </p:cNvPr>
          <p:cNvSpPr/>
          <p:nvPr/>
        </p:nvSpPr>
        <p:spPr>
          <a:xfrm>
            <a:off x="5423332" y="4277305"/>
            <a:ext cx="3149155" cy="6895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thông</a:t>
            </a:r>
            <a:r>
              <a:rPr lang="en-US" dirty="0">
                <a:solidFill>
                  <a:schemeClr val="tx1"/>
                </a:solidFill>
              </a:rPr>
              <a:t> tin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khu</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túc</a:t>
            </a:r>
            <a:r>
              <a:rPr lang="en-US" dirty="0">
                <a:solidFill>
                  <a:schemeClr val="tx1"/>
                </a:solidFill>
              </a:rPr>
              <a:t> </a:t>
            </a:r>
            <a:r>
              <a:rPr lang="en-US" dirty="0" err="1">
                <a:solidFill>
                  <a:schemeClr val="tx1"/>
                </a:solidFill>
              </a:rPr>
              <a:t>xá</a:t>
            </a:r>
            <a:endParaRPr lang="en-US" dirty="0">
              <a:solidFill>
                <a:schemeClr val="tx1"/>
              </a:solidFill>
            </a:endParaRPr>
          </a:p>
        </p:txBody>
      </p:sp>
      <p:cxnSp>
        <p:nvCxnSpPr>
          <p:cNvPr id="14" name="Straight Arrow Connector 13">
            <a:extLst>
              <a:ext uri="{FF2B5EF4-FFF2-40B4-BE49-F238E27FC236}">
                <a16:creationId xmlns:a16="http://schemas.microsoft.com/office/drawing/2014/main" xmlns="" id="{2BCB27B4-4280-3885-75F8-5DE3E073EFE9}"/>
              </a:ext>
            </a:extLst>
          </p:cNvPr>
          <p:cNvCxnSpPr>
            <a:cxnSpLocks/>
            <a:stCxn id="4" idx="6"/>
            <a:endCxn id="8" idx="1"/>
          </p:cNvCxnSpPr>
          <p:nvPr/>
        </p:nvCxnSpPr>
        <p:spPr>
          <a:xfrm flipV="1">
            <a:off x="2621280" y="1195173"/>
            <a:ext cx="2802056" cy="2356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8B67F0E0-9C5E-FB13-A6DD-451A764606BC}"/>
              </a:ext>
            </a:extLst>
          </p:cNvPr>
          <p:cNvCxnSpPr>
            <a:cxnSpLocks/>
            <a:stCxn id="4" idx="6"/>
            <a:endCxn id="9" idx="1"/>
          </p:cNvCxnSpPr>
          <p:nvPr/>
        </p:nvCxnSpPr>
        <p:spPr>
          <a:xfrm flipV="1">
            <a:off x="2621280" y="2030346"/>
            <a:ext cx="2802052" cy="15208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0594EE4F-2244-C8A3-71B8-3939912B5E88}"/>
              </a:ext>
            </a:extLst>
          </p:cNvPr>
          <p:cNvCxnSpPr>
            <a:cxnSpLocks/>
            <a:stCxn id="4" idx="6"/>
            <a:endCxn id="10" idx="1"/>
          </p:cNvCxnSpPr>
          <p:nvPr/>
        </p:nvCxnSpPr>
        <p:spPr>
          <a:xfrm flipV="1">
            <a:off x="2621280" y="2888621"/>
            <a:ext cx="2802058" cy="6626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B11F158C-ADE3-28ED-4541-350CE6FE6AC3}"/>
              </a:ext>
            </a:extLst>
          </p:cNvPr>
          <p:cNvCxnSpPr>
            <a:cxnSpLocks/>
            <a:stCxn id="4" idx="6"/>
            <a:endCxn id="11" idx="1"/>
          </p:cNvCxnSpPr>
          <p:nvPr/>
        </p:nvCxnSpPr>
        <p:spPr>
          <a:xfrm>
            <a:off x="2621280" y="3551238"/>
            <a:ext cx="2802054" cy="183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C08A70C-133E-319D-BEAE-CD96B40D4BEA}"/>
              </a:ext>
            </a:extLst>
          </p:cNvPr>
          <p:cNvCxnSpPr>
            <a:cxnSpLocks/>
            <a:stCxn id="4" idx="6"/>
            <a:endCxn id="12" idx="1"/>
          </p:cNvCxnSpPr>
          <p:nvPr/>
        </p:nvCxnSpPr>
        <p:spPr>
          <a:xfrm>
            <a:off x="2621280" y="3551238"/>
            <a:ext cx="2802052" cy="1070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C397B1B2-0B88-5C91-D755-55FA3B2ECC17}"/>
              </a:ext>
            </a:extLst>
          </p:cNvPr>
          <p:cNvSpPr/>
          <p:nvPr/>
        </p:nvSpPr>
        <p:spPr>
          <a:xfrm>
            <a:off x="5423332" y="5075160"/>
            <a:ext cx="3149155" cy="5996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lịch</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thanh</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tiện</a:t>
            </a:r>
            <a:r>
              <a:rPr lang="en-US" dirty="0">
                <a:solidFill>
                  <a:schemeClr val="tx1"/>
                </a:solidFill>
              </a:rPr>
              <a:t> </a:t>
            </a:r>
            <a:r>
              <a:rPr lang="en-US" dirty="0" err="1">
                <a:solidFill>
                  <a:schemeClr val="tx1"/>
                </a:solidFill>
              </a:rPr>
              <a:t>ích</a:t>
            </a:r>
            <a:r>
              <a:rPr lang="en-US" dirty="0">
                <a:solidFill>
                  <a:schemeClr val="tx1"/>
                </a:solidFill>
              </a:rPr>
              <a:t> </a:t>
            </a:r>
          </a:p>
        </p:txBody>
      </p:sp>
      <p:sp>
        <p:nvSpPr>
          <p:cNvPr id="31" name="Rectangle 30">
            <a:extLst>
              <a:ext uri="{FF2B5EF4-FFF2-40B4-BE49-F238E27FC236}">
                <a16:creationId xmlns:a16="http://schemas.microsoft.com/office/drawing/2014/main" xmlns="" id="{1BA5473F-19B0-33AE-B34F-F1AE97A21C45}"/>
              </a:ext>
            </a:extLst>
          </p:cNvPr>
          <p:cNvSpPr/>
          <p:nvPr/>
        </p:nvSpPr>
        <p:spPr>
          <a:xfrm>
            <a:off x="5423331" y="5773002"/>
            <a:ext cx="3149155" cy="5382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trì</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cố</a:t>
            </a:r>
            <a:endParaRPr lang="en-US" dirty="0">
              <a:solidFill>
                <a:schemeClr val="tx1"/>
              </a:solidFill>
            </a:endParaRPr>
          </a:p>
        </p:txBody>
      </p:sp>
      <p:cxnSp>
        <p:nvCxnSpPr>
          <p:cNvPr id="36" name="Straight Arrow Connector 35">
            <a:extLst>
              <a:ext uri="{FF2B5EF4-FFF2-40B4-BE49-F238E27FC236}">
                <a16:creationId xmlns:a16="http://schemas.microsoft.com/office/drawing/2014/main" xmlns="" id="{70F725A8-E56D-058E-8091-9C474221C859}"/>
              </a:ext>
            </a:extLst>
          </p:cNvPr>
          <p:cNvCxnSpPr>
            <a:cxnSpLocks/>
            <a:stCxn id="4" idx="6"/>
            <a:endCxn id="19" idx="1"/>
          </p:cNvCxnSpPr>
          <p:nvPr/>
        </p:nvCxnSpPr>
        <p:spPr>
          <a:xfrm>
            <a:off x="2621280" y="3551238"/>
            <a:ext cx="2802052" cy="18237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2F344AC8-D789-9EA5-3924-82C5C5A62208}"/>
              </a:ext>
            </a:extLst>
          </p:cNvPr>
          <p:cNvCxnSpPr>
            <a:cxnSpLocks/>
            <a:stCxn id="4" idx="6"/>
            <a:endCxn id="31" idx="1"/>
          </p:cNvCxnSpPr>
          <p:nvPr/>
        </p:nvCxnSpPr>
        <p:spPr>
          <a:xfrm>
            <a:off x="2621280" y="3551238"/>
            <a:ext cx="2802051" cy="2490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0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D2FB1C9-9E04-9492-FF80-C6F7758A694D}"/>
              </a:ext>
            </a:extLst>
          </p:cNvPr>
          <p:cNvSpPr>
            <a:spLocks noGrp="1"/>
          </p:cNvSpPr>
          <p:nvPr>
            <p:ph type="title"/>
          </p:nvPr>
        </p:nvSpPr>
        <p:spPr/>
        <p:txBody>
          <a:bodyPr/>
          <a:lstStyle/>
          <a:p>
            <a:r>
              <a:rPr lang="en-US" dirty="0"/>
              <a:t>2. </a:t>
            </a:r>
            <a:r>
              <a:rPr lang="en-US" dirty="0" err="1"/>
              <a:t>Mô</a:t>
            </a:r>
            <a:r>
              <a:rPr lang="en-US" dirty="0"/>
              <a:t> </a:t>
            </a:r>
            <a:r>
              <a:rPr lang="en-US" dirty="0" err="1"/>
              <a:t>Hình</a:t>
            </a:r>
            <a:r>
              <a:rPr lang="en-US" dirty="0"/>
              <a:t> </a:t>
            </a:r>
            <a:r>
              <a:rPr lang="en-US" dirty="0" err="1"/>
              <a:t>thực</a:t>
            </a:r>
            <a:r>
              <a:rPr lang="en-US" dirty="0"/>
              <a:t> </a:t>
            </a:r>
            <a:r>
              <a:rPr lang="en-US" dirty="0" err="1"/>
              <a:t>thể</a:t>
            </a:r>
            <a:r>
              <a:rPr lang="en-US" dirty="0"/>
              <a:t> </a:t>
            </a:r>
            <a:r>
              <a:rPr lang="en-US" dirty="0" err="1"/>
              <a:t>liên</a:t>
            </a:r>
            <a:r>
              <a:rPr lang="en-US" dirty="0"/>
              <a:t> </a:t>
            </a:r>
            <a:r>
              <a:rPr lang="en-US" dirty="0" err="1"/>
              <a:t>kết</a:t>
            </a:r>
            <a:endParaRPr lang="vi-VN" dirty="0"/>
          </a:p>
        </p:txBody>
      </p:sp>
      <p:pic>
        <p:nvPicPr>
          <p:cNvPr id="9" name="Picture 8" descr="A diagram of a company&#10;&#10;Description automatically generated">
            <a:extLst>
              <a:ext uri="{FF2B5EF4-FFF2-40B4-BE49-F238E27FC236}">
                <a16:creationId xmlns:a16="http://schemas.microsoft.com/office/drawing/2014/main" xmlns="" id="{12EC9FC3-5629-9BE5-D0A0-6D2FB641E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7720"/>
            <a:ext cx="9144000" cy="6050280"/>
          </a:xfrm>
          <a:prstGeom prst="rect">
            <a:avLst/>
          </a:prstGeom>
        </p:spPr>
      </p:pic>
      <p:sp>
        <p:nvSpPr>
          <p:cNvPr id="2" name="Oval 1"/>
          <p:cNvSpPr/>
          <p:nvPr/>
        </p:nvSpPr>
        <p:spPr>
          <a:xfrm>
            <a:off x="5901338" y="2676413"/>
            <a:ext cx="391886" cy="2074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
            </a:r>
            <a:endParaRPr lang="en-US" dirty="0">
              <a:solidFill>
                <a:schemeClr val="tx1"/>
              </a:solidFill>
            </a:endParaRPr>
          </a:p>
        </p:txBody>
      </p:sp>
      <p:sp>
        <p:nvSpPr>
          <p:cNvPr id="4" name="TextBox 3"/>
          <p:cNvSpPr txBox="1"/>
          <p:nvPr/>
        </p:nvSpPr>
        <p:spPr>
          <a:xfrm>
            <a:off x="5863884" y="2687814"/>
            <a:ext cx="466794" cy="184666"/>
          </a:xfrm>
          <a:prstGeom prst="rect">
            <a:avLst/>
          </a:prstGeom>
          <a:noFill/>
        </p:spPr>
        <p:txBody>
          <a:bodyPr wrap="none" rtlCol="0">
            <a:spAutoFit/>
          </a:bodyPr>
          <a:lstStyle/>
          <a:p>
            <a:r>
              <a:rPr lang="en-US" sz="600" i="1" dirty="0" err="1" smtClean="0"/>
              <a:t>Dorm_ID</a:t>
            </a:r>
            <a:endParaRPr lang="en-US" sz="600" i="1" dirty="0"/>
          </a:p>
        </p:txBody>
      </p:sp>
    </p:spTree>
    <p:extLst>
      <p:ext uri="{BB962C8B-B14F-4D97-AF65-F5344CB8AC3E}">
        <p14:creationId xmlns:p14="http://schemas.microsoft.com/office/powerpoint/2010/main" val="2257294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EFDF95D-ADA1-856B-2FCC-7A7C7E4388BD}"/>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xmlns="" id="{C4C49F9F-EE70-14CB-18AD-A07FF0109F07}"/>
              </a:ext>
            </a:extLst>
          </p:cNvPr>
          <p:cNvSpPr>
            <a:spLocks noGrp="1"/>
          </p:cNvSpPr>
          <p:nvPr>
            <p:ph type="title"/>
          </p:nvPr>
        </p:nvSpPr>
        <p:spPr/>
        <p:txBody>
          <a:bodyPr/>
          <a:lstStyle/>
          <a:p>
            <a:r>
              <a:rPr lang="en-US" dirty="0"/>
              <a:t>3. </a:t>
            </a:r>
            <a:r>
              <a:rPr lang="en-US" dirty="0" err="1"/>
              <a:t>Mô</a:t>
            </a:r>
            <a:r>
              <a:rPr lang="en-US" dirty="0"/>
              <a:t> </a:t>
            </a:r>
            <a:r>
              <a:rPr lang="en-US" dirty="0" err="1"/>
              <a:t>hình</a:t>
            </a:r>
            <a:r>
              <a:rPr lang="en-US" dirty="0"/>
              <a:t> </a:t>
            </a:r>
            <a:r>
              <a:rPr lang="en-US" dirty="0" err="1"/>
              <a:t>quan</a:t>
            </a:r>
            <a:r>
              <a:rPr lang="en-US" dirty="0"/>
              <a:t> </a:t>
            </a:r>
            <a:r>
              <a:rPr lang="en-US" dirty="0" err="1"/>
              <a:t>hệ</a:t>
            </a:r>
            <a:endParaRPr lang="vi-VN" dirty="0"/>
          </a:p>
        </p:txBody>
      </p:sp>
      <p:pic>
        <p:nvPicPr>
          <p:cNvPr id="6" name="Picture 5" descr="A computer screen shot of a diagram&#10;&#10;Description automatically generated">
            <a:extLst>
              <a:ext uri="{FF2B5EF4-FFF2-40B4-BE49-F238E27FC236}">
                <a16:creationId xmlns:a16="http://schemas.microsoft.com/office/drawing/2014/main" xmlns="" id="{1773E2A9-540C-8689-98EF-DD9DC3BE3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8586"/>
            <a:ext cx="8775167" cy="2811780"/>
          </a:xfrm>
          <a:prstGeom prst="rect">
            <a:avLst/>
          </a:prstGeom>
        </p:spPr>
      </p:pic>
      <p:pic>
        <p:nvPicPr>
          <p:cNvPr id="8" name="Picture 7" descr="A diagram of a computer&#10;&#10;Description automatically generated">
            <a:extLst>
              <a:ext uri="{FF2B5EF4-FFF2-40B4-BE49-F238E27FC236}">
                <a16:creationId xmlns:a16="http://schemas.microsoft.com/office/drawing/2014/main" xmlns="" id="{2972D2B9-8BB3-9438-7735-8D8C057D8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508"/>
            <a:ext cx="9144000" cy="2758440"/>
          </a:xfrm>
          <a:prstGeom prst="rect">
            <a:avLst/>
          </a:prstGeom>
        </p:spPr>
      </p:pic>
      <p:pic>
        <p:nvPicPr>
          <p:cNvPr id="4" name="Picture 3"/>
          <p:cNvPicPr>
            <a:picLocks noChangeAspect="1"/>
          </p:cNvPicPr>
          <p:nvPr/>
        </p:nvPicPr>
        <p:blipFill>
          <a:blip r:embed="rId4"/>
          <a:stretch>
            <a:fillRect/>
          </a:stretch>
        </p:blipFill>
        <p:spPr>
          <a:xfrm>
            <a:off x="8298756" y="2713337"/>
            <a:ext cx="845244" cy="3143689"/>
          </a:xfrm>
          <a:prstGeom prst="rect">
            <a:avLst/>
          </a:prstGeom>
        </p:spPr>
      </p:pic>
    </p:spTree>
    <p:extLst>
      <p:ext uri="{BB962C8B-B14F-4D97-AF65-F5344CB8AC3E}">
        <p14:creationId xmlns:p14="http://schemas.microsoft.com/office/powerpoint/2010/main" val="1111869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3D91744-BABD-8ACC-ADF2-AA152B9BEC4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xmlns="" id="{5B9EB2CF-67BE-23FB-4B80-4B9D436E3466}"/>
              </a:ext>
            </a:extLst>
          </p:cNvPr>
          <p:cNvSpPr>
            <a:spLocks noGrp="1"/>
          </p:cNvSpPr>
          <p:nvPr>
            <p:ph type="title"/>
          </p:nvPr>
        </p:nvSpPr>
        <p:spPr/>
        <p:txBody>
          <a:bodyPr/>
          <a:lstStyle/>
          <a:p>
            <a:r>
              <a:rPr lang="en-US" dirty="0"/>
              <a:t>4. Trigger </a:t>
            </a:r>
            <a:r>
              <a:rPr lang="en-US" dirty="0" err="1"/>
              <a:t>và</a:t>
            </a:r>
            <a:r>
              <a:rPr lang="en-US" dirty="0"/>
              <a:t> Role</a:t>
            </a:r>
            <a:endParaRPr lang="vi-VN" dirty="0"/>
          </a:p>
        </p:txBody>
      </p:sp>
      <p:sp>
        <p:nvSpPr>
          <p:cNvPr id="4" name="Content Placeholder 3">
            <a:extLst>
              <a:ext uri="{FF2B5EF4-FFF2-40B4-BE49-F238E27FC236}">
                <a16:creationId xmlns:a16="http://schemas.microsoft.com/office/drawing/2014/main" xmlns="" id="{772E158F-272E-F215-ABAF-CC6319AD3C4D}"/>
              </a:ext>
            </a:extLst>
          </p:cNvPr>
          <p:cNvSpPr>
            <a:spLocks noGrp="1"/>
          </p:cNvSpPr>
          <p:nvPr>
            <p:ph sz="quarter" idx="13"/>
          </p:nvPr>
        </p:nvSpPr>
        <p:spPr/>
        <p:txBody>
          <a:bodyPr/>
          <a:lstStyle/>
          <a:p>
            <a:pPr marL="0" indent="0">
              <a:buNone/>
            </a:pPr>
            <a:r>
              <a:rPr lang="en-US" b="1" dirty="0"/>
              <a:t>4.1. Trigger</a:t>
            </a:r>
          </a:p>
          <a:p>
            <a:pPr marL="0" indent="0">
              <a:buNone/>
            </a:pPr>
            <a:r>
              <a:rPr lang="en-US" sz="1600" dirty="0">
                <a:solidFill>
                  <a:srgbClr val="FF0000"/>
                </a:solidFill>
              </a:rPr>
              <a:t>1.check_student_gender_before_insert</a:t>
            </a:r>
            <a:r>
              <a:rPr lang="en-US" sz="1600" dirty="0"/>
              <a:t> </a:t>
            </a:r>
          </a:p>
          <a:p>
            <a:pPr marL="0" indent="0">
              <a:buNone/>
            </a:pPr>
            <a:r>
              <a:rPr lang="en-US" sz="1600" dirty="0"/>
              <a:t>-</a:t>
            </a:r>
            <a:r>
              <a:rPr lang="vi-VN" sz="1600" dirty="0"/>
              <a:t>Kiểm tra xem việc điền giới tính có hợp lệ không trước khi insert vào stude</a:t>
            </a:r>
            <a:r>
              <a:rPr lang="en-US" sz="1600" dirty="0" err="1"/>
              <a:t>nt</a:t>
            </a:r>
            <a:endParaRPr lang="en-US" sz="1600" dirty="0"/>
          </a:p>
          <a:p>
            <a:pPr marL="0" indent="0">
              <a:buNone/>
            </a:pPr>
            <a:r>
              <a:rPr lang="en-US" sz="1600" dirty="0">
                <a:solidFill>
                  <a:srgbClr val="FF0000"/>
                </a:solidFill>
              </a:rPr>
              <a:t>2. </a:t>
            </a:r>
            <a:r>
              <a:rPr lang="en-US" sz="1600" dirty="0" err="1">
                <a:solidFill>
                  <a:srgbClr val="FF0000"/>
                </a:solidFill>
              </a:rPr>
              <a:t>check_staff_gender_before_insert</a:t>
            </a:r>
            <a:endParaRPr lang="en-US" sz="1600" dirty="0">
              <a:solidFill>
                <a:srgbClr val="FF0000"/>
              </a:solidFill>
            </a:endParaRPr>
          </a:p>
          <a:p>
            <a:pPr marL="0" indent="0">
              <a:buNone/>
            </a:pPr>
            <a:r>
              <a:rPr lang="en-US" sz="1600" dirty="0"/>
              <a:t>-</a:t>
            </a:r>
            <a:r>
              <a:rPr lang="vi-VN" sz="1600" dirty="0"/>
              <a:t>Kiểm tra xem việc điền giới tính có hợp lệ không trước khi insert vào stude</a:t>
            </a:r>
            <a:r>
              <a:rPr lang="en-US" sz="1600" dirty="0" err="1"/>
              <a:t>nt</a:t>
            </a:r>
            <a:endParaRPr lang="en-US" sz="1600" dirty="0"/>
          </a:p>
          <a:p>
            <a:pPr marL="0" indent="0">
              <a:buNone/>
            </a:pPr>
            <a:r>
              <a:rPr lang="en-US" sz="1600" dirty="0">
                <a:solidFill>
                  <a:srgbClr val="FF0000"/>
                </a:solidFill>
              </a:rPr>
              <a:t>3. </a:t>
            </a:r>
            <a:r>
              <a:rPr lang="en-US" sz="1600" dirty="0" err="1">
                <a:solidFill>
                  <a:srgbClr val="FF0000"/>
                </a:solidFill>
              </a:rPr>
              <a:t>check_occupancy_before_insert</a:t>
            </a:r>
            <a:endParaRPr lang="en-US" sz="1600" dirty="0">
              <a:solidFill>
                <a:srgbClr val="FF0000"/>
              </a:solidFill>
            </a:endParaRPr>
          </a:p>
          <a:p>
            <a:pPr marL="0" indent="0">
              <a:buNone/>
            </a:pPr>
            <a:r>
              <a:rPr lang="en-US" sz="1600" dirty="0">
                <a:solidFill>
                  <a:srgbClr val="FF0000"/>
                </a:solidFill>
              </a:rPr>
              <a:t>-</a:t>
            </a:r>
            <a:r>
              <a:rPr lang="vi-VN" sz="1600" dirty="0"/>
              <a:t>Kiểm tra xem phòng có đầy không trước khi insert </a:t>
            </a:r>
            <a:endParaRPr lang="en-US" sz="1600" dirty="0">
              <a:solidFill>
                <a:srgbClr val="FF0000"/>
              </a:solidFill>
            </a:endParaRPr>
          </a:p>
          <a:p>
            <a:pPr marL="0" indent="0">
              <a:buNone/>
            </a:pPr>
            <a:r>
              <a:rPr lang="en-US" sz="1600" dirty="0">
                <a:solidFill>
                  <a:srgbClr val="FF0000"/>
                </a:solidFill>
              </a:rPr>
              <a:t>4. </a:t>
            </a:r>
            <a:r>
              <a:rPr lang="en-US" sz="1600" dirty="0" err="1">
                <a:solidFill>
                  <a:srgbClr val="FF0000"/>
                </a:solidFill>
              </a:rPr>
              <a:t>update_occupancy_on_renting</a:t>
            </a:r>
            <a:endParaRPr lang="en-US" sz="1600" dirty="0">
              <a:solidFill>
                <a:srgbClr val="FF0000"/>
              </a:solidFill>
            </a:endParaRPr>
          </a:p>
          <a:p>
            <a:pPr>
              <a:buFontTx/>
              <a:buChar char="-"/>
            </a:pPr>
            <a:r>
              <a:rPr lang="en-US" sz="1600" dirty="0"/>
              <a:t>+1 </a:t>
            </a:r>
            <a:r>
              <a:rPr lang="en-US" sz="1600" dirty="0" err="1"/>
              <a:t>vào</a:t>
            </a:r>
            <a:r>
              <a:rPr lang="en-US" sz="1600" dirty="0"/>
              <a:t> occupancy </a:t>
            </a:r>
            <a:r>
              <a:rPr lang="en-US" sz="1600" dirty="0" err="1"/>
              <a:t>khi</a:t>
            </a:r>
            <a:r>
              <a:rPr lang="en-US" sz="1600" dirty="0"/>
              <a:t> 1 </a:t>
            </a:r>
            <a:r>
              <a:rPr lang="en-US" sz="1600" dirty="0" err="1"/>
              <a:t>sinh</a:t>
            </a:r>
            <a:r>
              <a:rPr lang="en-US" sz="1600" dirty="0"/>
              <a:t> </a:t>
            </a:r>
            <a:r>
              <a:rPr lang="en-US" sz="1600" dirty="0" err="1"/>
              <a:t>viên</a:t>
            </a:r>
            <a:r>
              <a:rPr lang="en-US" sz="1600" dirty="0"/>
              <a:t> </a:t>
            </a:r>
            <a:r>
              <a:rPr lang="en-US" sz="1600" dirty="0" err="1"/>
              <a:t>thuê</a:t>
            </a:r>
            <a:r>
              <a:rPr lang="en-US" sz="1600" dirty="0"/>
              <a:t> </a:t>
            </a:r>
            <a:r>
              <a:rPr lang="en-US" sz="1600" dirty="0" err="1"/>
              <a:t>thêm</a:t>
            </a:r>
            <a:r>
              <a:rPr lang="en-US" sz="1600" dirty="0"/>
              <a:t> </a:t>
            </a:r>
            <a:r>
              <a:rPr lang="en-US" sz="1600" dirty="0" err="1"/>
              <a:t>phòng</a:t>
            </a:r>
            <a:endParaRPr lang="en-US" sz="1600" dirty="0"/>
          </a:p>
          <a:p>
            <a:pPr marL="0" indent="0">
              <a:buNone/>
            </a:pPr>
            <a:r>
              <a:rPr lang="en-US" sz="1600" dirty="0">
                <a:solidFill>
                  <a:srgbClr val="FF0000"/>
                </a:solidFill>
              </a:rPr>
              <a:t>5. </a:t>
            </a:r>
            <a:r>
              <a:rPr lang="en-US" sz="1600" dirty="0" err="1">
                <a:solidFill>
                  <a:srgbClr val="FF0000"/>
                </a:solidFill>
              </a:rPr>
              <a:t>Renting_Gender_check</a:t>
            </a:r>
            <a:endParaRPr lang="en-US" sz="1600" dirty="0">
              <a:solidFill>
                <a:srgbClr val="FF0000"/>
              </a:solidFill>
            </a:endParaRPr>
          </a:p>
          <a:p>
            <a:pPr>
              <a:buFontTx/>
              <a:buChar char="-"/>
            </a:pPr>
            <a:r>
              <a:rPr lang="en-US" sz="1600" dirty="0" err="1"/>
              <a:t>Kiểm</a:t>
            </a:r>
            <a:r>
              <a:rPr lang="en-US" sz="1600" dirty="0"/>
              <a:t> </a:t>
            </a:r>
            <a:r>
              <a:rPr lang="en-US" sz="1600" dirty="0" err="1"/>
              <a:t>tra</a:t>
            </a:r>
            <a:r>
              <a:rPr lang="en-US" sz="1600" dirty="0"/>
              <a:t> </a:t>
            </a:r>
            <a:r>
              <a:rPr lang="en-US" sz="1600" dirty="0" err="1"/>
              <a:t>xem</a:t>
            </a:r>
            <a:r>
              <a:rPr lang="en-US" sz="1600" dirty="0"/>
              <a:t> </a:t>
            </a:r>
            <a:r>
              <a:rPr lang="en-US" sz="1600" dirty="0" err="1"/>
              <a:t>giới</a:t>
            </a:r>
            <a:r>
              <a:rPr lang="en-US" sz="1600" dirty="0"/>
              <a:t> </a:t>
            </a:r>
            <a:r>
              <a:rPr lang="en-US" sz="1600" dirty="0" err="1"/>
              <a:t>tính</a:t>
            </a:r>
            <a:r>
              <a:rPr lang="en-US" sz="1600" dirty="0"/>
              <a:t> </a:t>
            </a:r>
            <a:r>
              <a:rPr lang="en-US" sz="1600" dirty="0" err="1"/>
              <a:t>sinh</a:t>
            </a:r>
            <a:r>
              <a:rPr lang="en-US" sz="1600" dirty="0"/>
              <a:t> </a:t>
            </a:r>
            <a:r>
              <a:rPr lang="en-US" sz="1600" dirty="0" err="1"/>
              <a:t>viên</a:t>
            </a:r>
            <a:r>
              <a:rPr lang="en-US" sz="1600" dirty="0"/>
              <a:t> </a:t>
            </a:r>
            <a:r>
              <a:rPr lang="en-US" sz="1600" dirty="0" err="1"/>
              <a:t>có</a:t>
            </a:r>
            <a:r>
              <a:rPr lang="en-US" sz="1600" dirty="0"/>
              <a:t> </a:t>
            </a:r>
            <a:r>
              <a:rPr lang="en-US" sz="1600" dirty="0" err="1"/>
              <a:t>phù</a:t>
            </a:r>
            <a:r>
              <a:rPr lang="en-US" sz="1600" dirty="0"/>
              <a:t> </a:t>
            </a:r>
            <a:r>
              <a:rPr lang="en-US" sz="1600" dirty="0" err="1"/>
              <a:t>hợp</a:t>
            </a:r>
            <a:r>
              <a:rPr lang="en-US" sz="1600" dirty="0"/>
              <a:t> </a:t>
            </a:r>
            <a:r>
              <a:rPr lang="en-US" sz="1600" dirty="0" err="1"/>
              <a:t>với</a:t>
            </a:r>
            <a:r>
              <a:rPr lang="en-US" sz="1600" dirty="0"/>
              <a:t> </a:t>
            </a:r>
            <a:r>
              <a:rPr lang="en-US" sz="1600" dirty="0" err="1"/>
              <a:t>phòng</a:t>
            </a:r>
            <a:r>
              <a:rPr lang="en-US" sz="1600" dirty="0"/>
              <a:t> </a:t>
            </a:r>
            <a:r>
              <a:rPr lang="en-US" sz="1600" dirty="0" err="1"/>
              <a:t>thuê</a:t>
            </a:r>
            <a:r>
              <a:rPr lang="en-US" sz="1600" dirty="0"/>
              <a:t> hay </a:t>
            </a:r>
            <a:r>
              <a:rPr lang="en-US" sz="1600" dirty="0" err="1"/>
              <a:t>không</a:t>
            </a:r>
            <a:endParaRPr lang="en-US" sz="1600" dirty="0"/>
          </a:p>
          <a:p>
            <a:pPr marL="0" indent="0">
              <a:buNone/>
            </a:pPr>
            <a:r>
              <a:rPr lang="en-US" sz="1600" dirty="0">
                <a:solidFill>
                  <a:srgbClr val="FF0000"/>
                </a:solidFill>
              </a:rPr>
              <a:t>6. </a:t>
            </a:r>
            <a:r>
              <a:rPr lang="en-US" sz="1600" dirty="0" err="1">
                <a:solidFill>
                  <a:srgbClr val="FF0000"/>
                </a:solidFill>
              </a:rPr>
              <a:t>Calculate_Total_Amount_Monthly</a:t>
            </a:r>
            <a:endParaRPr lang="en-US" sz="1600" dirty="0">
              <a:solidFill>
                <a:srgbClr val="FF0000"/>
              </a:solidFill>
            </a:endParaRPr>
          </a:p>
          <a:p>
            <a:pPr>
              <a:buFontTx/>
              <a:buChar char="-"/>
            </a:pPr>
            <a:r>
              <a:rPr lang="en-US" sz="1600" dirty="0" err="1"/>
              <a:t>Tính</a:t>
            </a:r>
            <a:r>
              <a:rPr lang="en-US" sz="1600" dirty="0"/>
              <a:t> </a:t>
            </a:r>
            <a:r>
              <a:rPr lang="en-US" sz="1600" dirty="0" err="1"/>
              <a:t>toán</a:t>
            </a:r>
            <a:r>
              <a:rPr lang="en-US" sz="1600" dirty="0"/>
              <a:t> </a:t>
            </a:r>
            <a:r>
              <a:rPr lang="en-US" sz="1600" dirty="0" err="1"/>
              <a:t>thành</a:t>
            </a:r>
            <a:r>
              <a:rPr lang="en-US" sz="1600" dirty="0"/>
              <a:t> </a:t>
            </a:r>
            <a:r>
              <a:rPr lang="en-US" sz="1600" dirty="0" err="1"/>
              <a:t>tiền</a:t>
            </a:r>
            <a:r>
              <a:rPr lang="en-US" sz="1600" dirty="0"/>
              <a:t> </a:t>
            </a:r>
            <a:r>
              <a:rPr lang="en-US" sz="1600" dirty="0" err="1"/>
              <a:t>dịch</a:t>
            </a:r>
            <a:r>
              <a:rPr lang="en-US" sz="1600" dirty="0"/>
              <a:t> </a:t>
            </a:r>
            <a:r>
              <a:rPr lang="en-US" sz="1600" dirty="0" err="1"/>
              <a:t>vụ</a:t>
            </a:r>
            <a:r>
              <a:rPr lang="en-US" sz="1600" dirty="0"/>
              <a:t> </a:t>
            </a:r>
            <a:r>
              <a:rPr lang="en-US" sz="1600" dirty="0" err="1"/>
              <a:t>phải</a:t>
            </a:r>
            <a:r>
              <a:rPr lang="en-US" sz="1600" dirty="0"/>
              <a:t> </a:t>
            </a:r>
            <a:r>
              <a:rPr lang="en-US" sz="1600" dirty="0" err="1"/>
              <a:t>trả</a:t>
            </a:r>
            <a:endParaRPr lang="en-US" sz="1600" dirty="0"/>
          </a:p>
          <a:p>
            <a:pPr marL="0" indent="0">
              <a:buNone/>
            </a:pPr>
            <a:r>
              <a:rPr lang="en-US" sz="1600" dirty="0">
                <a:solidFill>
                  <a:srgbClr val="FF0000"/>
                </a:solidFill>
              </a:rPr>
              <a:t>7. </a:t>
            </a:r>
            <a:r>
              <a:rPr lang="en-US" sz="1600" dirty="0" err="1">
                <a:solidFill>
                  <a:srgbClr val="FF0000"/>
                </a:solidFill>
              </a:rPr>
              <a:t>trg_check_equipment_usage</a:t>
            </a:r>
            <a:endParaRPr lang="en-US" sz="1600" dirty="0">
              <a:solidFill>
                <a:srgbClr val="FF0000"/>
              </a:solidFill>
            </a:endParaRPr>
          </a:p>
          <a:p>
            <a:pPr marL="0" indent="0">
              <a:buNone/>
            </a:pPr>
            <a:r>
              <a:rPr lang="en-US" sz="1600" dirty="0">
                <a:solidFill>
                  <a:srgbClr val="FF0000"/>
                </a:solidFill>
              </a:rPr>
              <a:t>- </a:t>
            </a:r>
            <a:r>
              <a:rPr lang="vi-VN" sz="1600" dirty="0"/>
              <a:t>Kiểm tra xem số thiết bị còn lại có đủ để mượn không</a:t>
            </a:r>
            <a:endParaRPr lang="vi-VN" sz="1600" dirty="0">
              <a:solidFill>
                <a:srgbClr val="FF0000"/>
              </a:solidFill>
            </a:endParaRPr>
          </a:p>
        </p:txBody>
      </p:sp>
    </p:spTree>
    <p:extLst>
      <p:ext uri="{BB962C8B-B14F-4D97-AF65-F5344CB8AC3E}">
        <p14:creationId xmlns:p14="http://schemas.microsoft.com/office/powerpoint/2010/main" val="3066140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ST_PPT_template_2022_blue_4x3" id="{38CAAF36-DF67-A242-87DC-B20803E5C9AD}" vid="{E4CE66BE-BA40-C141-B16B-96C1660CCA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961</Words>
  <Application>Microsoft Office PowerPoint</Application>
  <PresentationFormat>On-screen Show (4:3)</PresentationFormat>
  <Paragraphs>149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Arial</vt:lpstr>
      <vt:lpstr>Calibri</vt:lpstr>
      <vt:lpstr>Wingdings</vt:lpstr>
      <vt:lpstr>Office Theme</vt:lpstr>
      <vt:lpstr>PowerPoint Presentation</vt:lpstr>
      <vt:lpstr>Trường công nghệ thông tin và truyền thông       BÁO CÁO BÀI TẬP CUỐI KỲ 2023.2 Học phần: Thực hành cơ sở dữ liệu Mã học phần: IT3290 Giảng viên hướng dẫn: Lê Đức Hậu Nhóm 2                                                                                                       Hà Nội ngày 14 tháng 6 năm 2024</vt:lpstr>
      <vt:lpstr>PowerPoint Presentation</vt:lpstr>
      <vt:lpstr>1. Mô tả bài toán </vt:lpstr>
      <vt:lpstr>1. Mô tả bài toán </vt:lpstr>
      <vt:lpstr>1. Mô tả bài toán </vt:lpstr>
      <vt:lpstr>2. Mô Hình thực thể liên kết</vt:lpstr>
      <vt:lpstr>3. Mô hình quan hệ</vt:lpstr>
      <vt:lpstr>4. Trigger và Role</vt:lpstr>
      <vt:lpstr>4. Trigger và Role</vt:lpstr>
      <vt:lpstr>5. Các truy vấn</vt:lpstr>
      <vt:lpstr>5. Các truy vấn</vt:lpstr>
      <vt:lpstr>5. Các truy vấn</vt:lpstr>
      <vt:lpstr>5. Các truy vấn</vt:lpstr>
      <vt:lpstr>5. Các truy vấn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THANH CANH 20196529</dc:creator>
  <cp:lastModifiedBy>Vo Anh Khoi 20225870</cp:lastModifiedBy>
  <cp:revision>14</cp:revision>
  <dcterms:created xsi:type="dcterms:W3CDTF">2024-06-02T04:40:46Z</dcterms:created>
  <dcterms:modified xsi:type="dcterms:W3CDTF">2024-06-14T01:01:48Z</dcterms:modified>
</cp:coreProperties>
</file>